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77" r:id="rId3"/>
  </p:sldMasterIdLst>
  <p:notesMasterIdLst>
    <p:notesMasterId r:id="rId56"/>
  </p:notesMasterIdLst>
  <p:sldIdLst>
    <p:sldId id="257" r:id="rId4"/>
    <p:sldId id="322" r:id="rId5"/>
    <p:sldId id="262" r:id="rId6"/>
    <p:sldId id="258" r:id="rId7"/>
    <p:sldId id="261" r:id="rId8"/>
    <p:sldId id="319" r:id="rId9"/>
    <p:sldId id="260" r:id="rId10"/>
    <p:sldId id="279" r:id="rId11"/>
    <p:sldId id="280" r:id="rId12"/>
    <p:sldId id="281" r:id="rId13"/>
    <p:sldId id="282" r:id="rId14"/>
    <p:sldId id="264" r:id="rId15"/>
    <p:sldId id="263" r:id="rId16"/>
    <p:sldId id="270" r:id="rId17"/>
    <p:sldId id="275" r:id="rId18"/>
    <p:sldId id="273" r:id="rId19"/>
    <p:sldId id="311" r:id="rId20"/>
    <p:sldId id="278" r:id="rId21"/>
    <p:sldId id="290" r:id="rId22"/>
    <p:sldId id="289" r:id="rId23"/>
    <p:sldId id="323" r:id="rId24"/>
    <p:sldId id="324" r:id="rId25"/>
    <p:sldId id="296" r:id="rId26"/>
    <p:sldId id="285" r:id="rId27"/>
    <p:sldId id="306" r:id="rId28"/>
    <p:sldId id="309" r:id="rId29"/>
    <p:sldId id="318" r:id="rId30"/>
    <p:sldId id="276" r:id="rId31"/>
    <p:sldId id="315" r:id="rId32"/>
    <p:sldId id="301" r:id="rId33"/>
    <p:sldId id="325" r:id="rId34"/>
    <p:sldId id="303" r:id="rId35"/>
    <p:sldId id="312" r:id="rId36"/>
    <p:sldId id="317" r:id="rId37"/>
    <p:sldId id="291" r:id="rId38"/>
    <p:sldId id="304" r:id="rId39"/>
    <p:sldId id="314" r:id="rId40"/>
    <p:sldId id="310" r:id="rId41"/>
    <p:sldId id="286" r:id="rId42"/>
    <p:sldId id="266" r:id="rId43"/>
    <p:sldId id="272" r:id="rId44"/>
    <p:sldId id="300" r:id="rId45"/>
    <p:sldId id="267" r:id="rId46"/>
    <p:sldId id="298" r:id="rId47"/>
    <p:sldId id="299" r:id="rId48"/>
    <p:sldId id="313" r:id="rId49"/>
    <p:sldId id="287" r:id="rId50"/>
    <p:sldId id="259" r:id="rId51"/>
    <p:sldId id="268" r:id="rId52"/>
    <p:sldId id="320" r:id="rId53"/>
    <p:sldId id="308" r:id="rId54"/>
    <p:sldId id="269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6B5"/>
    <a:srgbClr val="D9670C"/>
    <a:srgbClr val="FA655F"/>
    <a:srgbClr val="EE5754"/>
    <a:srgbClr val="DC47DC"/>
    <a:srgbClr val="DCBF21"/>
    <a:srgbClr val="7EC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27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Relationship Id="rId3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4266951006124"/>
          <c:y val="0.220265565762613"/>
          <c:w val="0.451466097987752"/>
          <c:h val="0.75244349664625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Pairs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0.111062268078559"/>
                  <c:y val="-0.17671176238105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China 
73%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19482306091049"/>
                  <c:y val="0.120562227018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841289709475971"/>
                  <c:y val="0.04629900992105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19976104549431"/>
                  <c:y val="-0.06696103091280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0196418680423568"/>
                  <c:y val="-0.02654161473059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0451279301294235"/>
                  <c:y val="-0.02803919780297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China </c:v>
                </c:pt>
                <c:pt idx="1">
                  <c:v>Vietnam </c:v>
                </c:pt>
                <c:pt idx="2">
                  <c:v>Indonesia </c:v>
                </c:pt>
                <c:pt idx="3">
                  <c:v>India </c:v>
                </c:pt>
                <c:pt idx="4">
                  <c:v>Cambodia </c:v>
                </c:pt>
                <c:pt idx="5">
                  <c:v>Mexico </c:v>
                </c:pt>
                <c:pt idx="6">
                  <c:v>Others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1.699591507E9</c:v>
                </c:pt>
                <c:pt idx="1">
                  <c:v>3.68370443E8</c:v>
                </c:pt>
                <c:pt idx="2">
                  <c:v>1.00927717E8</c:v>
                </c:pt>
                <c:pt idx="3">
                  <c:v>2.8260816E7</c:v>
                </c:pt>
                <c:pt idx="4">
                  <c:v>2.618013E7</c:v>
                </c:pt>
                <c:pt idx="5">
                  <c:v>2.3552402E7</c:v>
                </c:pt>
                <c:pt idx="6">
                  <c:v>1.00253998E8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China </c:v>
                </c:pt>
                <c:pt idx="1">
                  <c:v>Vietnam </c:v>
                </c:pt>
                <c:pt idx="2">
                  <c:v>Indonesia </c:v>
                </c:pt>
                <c:pt idx="3">
                  <c:v>Rest of World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1.888959727E9</c:v>
                </c:pt>
                <c:pt idx="1">
                  <c:v>3.22627397E8</c:v>
                </c:pt>
                <c:pt idx="2">
                  <c:v>9.9414578E7</c:v>
                </c:pt>
                <c:pt idx="3">
                  <c:v>1.6381136E8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China </c:v>
                </c:pt>
                <c:pt idx="1">
                  <c:v>Vietnam </c:v>
                </c:pt>
                <c:pt idx="2">
                  <c:v>Indonesia </c:v>
                </c:pt>
                <c:pt idx="3">
                  <c:v>Rest of World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1.699591507E9</c:v>
                </c:pt>
                <c:pt idx="1">
                  <c:v>3.68370443E8</c:v>
                </c:pt>
                <c:pt idx="2">
                  <c:v>1.00927717E8</c:v>
                </c:pt>
                <c:pt idx="3">
                  <c:v>1.78247346E8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29067224"/>
        <c:axId val="2138205016"/>
      </c:barChart>
      <c:valAx>
        <c:axId val="2138205016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029067224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0.00289855072463768"/>
                <c:y val="0.344334512035829"/>
              </c:manualLayout>
            </c:layout>
            <c:tx>
              <c:rich>
                <a:bodyPr/>
                <a:lstStyle/>
                <a:p>
                  <a:pPr>
                    <a:defRPr b="0"/>
                  </a:pPr>
                  <a:r>
                    <a:rPr lang="en-US" b="0" dirty="0" smtClean="0"/>
                    <a:t>Billion</a:t>
                  </a:r>
                  <a:r>
                    <a:rPr lang="en-US" b="0" baseline="0" dirty="0" smtClean="0"/>
                    <a:t> Pairs</a:t>
                  </a:r>
                  <a:endParaRPr lang="en-US" b="0" dirty="0"/>
                </a:p>
              </c:rich>
            </c:tx>
          </c:dispUnitsLbl>
        </c:dispUnits>
      </c:valAx>
      <c:catAx>
        <c:axId val="202906722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820501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u="sng" dirty="0" smtClean="0"/>
              <a:t>2016:  2.9 Billion </a:t>
            </a:r>
            <a:r>
              <a:rPr lang="en-US" u="sng" dirty="0" err="1" smtClean="0"/>
              <a:t>Kgs</a:t>
            </a:r>
            <a:r>
              <a:rPr lang="en-US" u="sng" dirty="0" smtClean="0"/>
              <a:t>.</a:t>
            </a:r>
            <a:endParaRPr lang="en-US" u="sng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74266951006124"/>
          <c:y val="0.153135936132983"/>
          <c:w val="0.451466097987752"/>
          <c:h val="0.75244349664625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Pairs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prstClr val="black"/>
                </a:solidFill>
              </a:ln>
            </c:spPr>
          </c:dPt>
          <c:dLbls>
            <c:dLbl>
              <c:idx val="0"/>
              <c:layout>
                <c:manualLayout>
                  <c:x val="-0.101410597112861"/>
                  <c:y val="0.15342756335785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788759842519685"/>
                  <c:y val="-0.0860606060606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9013779527559"/>
                  <c:y val="-0.05375779871778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00125109361329834"/>
                  <c:y val="0.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546983814523184"/>
                  <c:y val="-0.003469111815568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05377624671916"/>
                  <c:y val="0.010725872380706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44660433070866"/>
                  <c:y val="-0.0009123961963770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0647601706036745"/>
                  <c:y val="-0.018302999010369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0651029090113735"/>
                  <c:y val="-0.07733983047201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0770516185476815"/>
                  <c:y val="-0.1528976808226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2996062992126"/>
                  <c:y val="0.224273482208167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Netherlands</c:v>
                </c:pt>
                <c:pt idx="2">
                  <c:v>Italy</c:v>
                </c:pt>
                <c:pt idx="3">
                  <c:v>Belgium/Lux.</c:v>
                </c:pt>
                <c:pt idx="4">
                  <c:v>Vietnam</c:v>
                </c:pt>
                <c:pt idx="5">
                  <c:v>Germany</c:v>
                </c:pt>
                <c:pt idx="6">
                  <c:v>Indonesia</c:v>
                </c:pt>
                <c:pt idx="7">
                  <c:v>Spain</c:v>
                </c:pt>
                <c:pt idx="8">
                  <c:v>Portugal</c:v>
                </c:pt>
                <c:pt idx="9">
                  <c:v>UK</c:v>
                </c:pt>
                <c:pt idx="10">
                  <c:v>Rest of World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903536.9</c:v>
                </c:pt>
                <c:pt idx="1">
                  <c:v>220709.2</c:v>
                </c:pt>
                <c:pt idx="2">
                  <c:v>211659.4</c:v>
                </c:pt>
                <c:pt idx="3">
                  <c:v>204109.5</c:v>
                </c:pt>
                <c:pt idx="4">
                  <c:v>185710.4</c:v>
                </c:pt>
                <c:pt idx="5">
                  <c:v>148224.4</c:v>
                </c:pt>
                <c:pt idx="6">
                  <c:v>85793.4</c:v>
                </c:pt>
                <c:pt idx="7">
                  <c:v>81439.7</c:v>
                </c:pt>
                <c:pt idx="8">
                  <c:v>73338.3</c:v>
                </c:pt>
                <c:pt idx="9">
                  <c:v>72883.9</c:v>
                </c:pt>
                <c:pt idx="10">
                  <c:v>700133.7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China </c:v>
                </c:pt>
                <c:pt idx="1">
                  <c:v>Netherlands</c:v>
                </c:pt>
                <c:pt idx="2">
                  <c:v>Italy</c:v>
                </c:pt>
                <c:pt idx="3">
                  <c:v>Belgium/Lux.</c:v>
                </c:pt>
                <c:pt idx="4">
                  <c:v>Vietnam</c:v>
                </c:pt>
                <c:pt idx="5">
                  <c:v>Germany</c:v>
                </c:pt>
                <c:pt idx="6">
                  <c:v>Rest of World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911661.8</c:v>
                </c:pt>
                <c:pt idx="1">
                  <c:v>131259.7</c:v>
                </c:pt>
                <c:pt idx="2">
                  <c:v>189907.5</c:v>
                </c:pt>
                <c:pt idx="3">
                  <c:v>152932.9</c:v>
                </c:pt>
                <c:pt idx="4">
                  <c:v>183089.4</c:v>
                </c:pt>
                <c:pt idx="5">
                  <c:v>151404.6</c:v>
                </c:pt>
                <c:pt idx="6">
                  <c:v>913695.8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China </c:v>
                </c:pt>
                <c:pt idx="1">
                  <c:v>Netherlands</c:v>
                </c:pt>
                <c:pt idx="2">
                  <c:v>Italy</c:v>
                </c:pt>
                <c:pt idx="3">
                  <c:v>Belgium/Lux.</c:v>
                </c:pt>
                <c:pt idx="4">
                  <c:v>Vietnam</c:v>
                </c:pt>
                <c:pt idx="5">
                  <c:v>Germany</c:v>
                </c:pt>
                <c:pt idx="6">
                  <c:v>Rest of World</c:v>
                </c:pt>
              </c:strCache>
            </c:strRef>
          </c:cat>
          <c:val>
            <c:numRef>
              <c:f>Sheet1!$C$2:$C$8</c:f>
              <c:numCache>
                <c:formatCode>#,##0</c:formatCode>
                <c:ptCount val="7"/>
                <c:pt idx="0">
                  <c:v>903536.9</c:v>
                </c:pt>
                <c:pt idx="1">
                  <c:v>220709.2</c:v>
                </c:pt>
                <c:pt idx="2">
                  <c:v>211659.4</c:v>
                </c:pt>
                <c:pt idx="3">
                  <c:v>204109.5</c:v>
                </c:pt>
                <c:pt idx="4">
                  <c:v>185710.4</c:v>
                </c:pt>
                <c:pt idx="5">
                  <c:v>148224.4</c:v>
                </c:pt>
                <c:pt idx="6">
                  <c:v>1.013589E6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20740056"/>
        <c:axId val="-2120745720"/>
      </c:barChart>
      <c:valAx>
        <c:axId val="-212074572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-212074005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0"/>
                <c:y val="0.232196899840523"/>
              </c:manualLayout>
            </c:layout>
            <c:tx>
              <c:rich>
                <a:bodyPr/>
                <a:lstStyle/>
                <a:p>
                  <a:pPr>
                    <a:defRPr b="0"/>
                  </a:pPr>
                  <a:r>
                    <a:rPr lang="en-US" b="0" dirty="0" smtClean="0"/>
                    <a:t>Million Kilograms</a:t>
                  </a:r>
                  <a:endParaRPr lang="en-US" b="0" dirty="0"/>
                </a:p>
              </c:rich>
            </c:tx>
          </c:dispUnitsLbl>
        </c:dispUnits>
      </c:valAx>
      <c:catAx>
        <c:axId val="-2120740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745720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0.53913</cdr:x>
      <cdr:y>0.56069</cdr:y>
    </cdr:from>
    <cdr:to>
      <cdr:x>0.65217</cdr:x>
      <cdr:y>0.70068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24400" y="2095499"/>
          <a:ext cx="9906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 smtClean="0"/>
            <a:t>4%</a:t>
          </a:r>
          <a:endParaRPr lang="en-US" sz="2800" b="1" dirty="0"/>
        </a:p>
      </cdr:txBody>
    </cdr:sp>
  </cdr:relSizeAnchor>
  <cdr:relSizeAnchor xmlns:cdr="http://schemas.openxmlformats.org/drawingml/2006/chartDrawing">
    <cdr:from>
      <cdr:x>0.72174</cdr:x>
      <cdr:y>0.56069</cdr:y>
    </cdr:from>
    <cdr:to>
      <cdr:x>0.83478</cdr:x>
      <cdr:y>0.70068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24600" y="2095499"/>
          <a:ext cx="9906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dirty="0" smtClean="0"/>
            <a:t>8%</a:t>
          </a:r>
          <a:endParaRPr lang="en-US" sz="2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AE0D8-E113-D242-80AF-E2C4DB4898E3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C6D5-4510-A444-BC8B-1F88DD6B4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2F192-AEC4-8249-8C42-A8046F58630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60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Companies I spoke with about trends. A cross section of the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C6D5-4510-A444-BC8B-1F88DD6B4D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82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capacity</a:t>
            </a:r>
            <a:r>
              <a:rPr lang="en-US" baseline="0" dirty="0" smtClean="0"/>
              <a:t> to make runs. Supply chain realignments.  High costs to consumers.  Good for marketing, harder to </a:t>
            </a:r>
            <a:r>
              <a:rPr lang="en-US" baseline="0" dirty="0" err="1" smtClean="0"/>
              <a:t>commercialze</a:t>
            </a:r>
            <a:r>
              <a:rPr lang="en-US" baseline="0" dirty="0" smtClean="0"/>
              <a:t> lines.  Can do small batch runs in regions – but it has to make economic sense…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the elasticity of demand and price at the consumer level and 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the opportunity cost at the factory level?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C6D5-4510-A444-BC8B-1F88DD6B4D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C6D5-4510-A444-BC8B-1F88DD6B4D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SMART SCAN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D0C6-77C0-5A46-9AF7-3B617D2492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3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40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/>
              <a:pPr/>
              <a:t>4/24/17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66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00" y="1593000"/>
            <a:ext cx="77400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000" y="294300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35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49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74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942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201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046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400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286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755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87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064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320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81250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B9054369-F855-4AFA-9137-BA46ECDDA3AB}" type="datetime1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fld id="{150154C5-C06E-42B9-A380-75D6DEFB6666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938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8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774C5-E55A-9941-B002-1F0A7DCF611E}" type="datetimeFigureOut">
              <a:rPr lang="en-US" smtClean="0"/>
              <a:t>4/24/17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5BA81-C18E-F448-BD1C-CC1AF867E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35301A9-15ED-4F0A-9061-1EEA7628034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C10D252-A29A-4C10-88C6-2062199EC4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0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08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51FC0-3827-1846-BBC3-7DEF7B21D7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F2ECA-6D9A-1F4C-A805-8ADD147FA3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64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3.xml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4.xml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.jpg"/><Relationship Id="rId5" Type="http://schemas.openxmlformats.org/officeDocument/2006/relationships/image" Target="../media/image10.emf"/><Relationship Id="rId6" Type="http://schemas.openxmlformats.org/officeDocument/2006/relationships/image" Target="../media/image12.gif"/><Relationship Id="rId7" Type="http://schemas.openxmlformats.org/officeDocument/2006/relationships/image" Target="../media/image20.jp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google.com/url?sa=i&amp;rct=j&amp;q=&amp;esrc=s&amp;source=images&amp;cd=&amp;cad=rja&amp;uact=8&amp;ved=0ahUKEwjJw5XQ3KbRAhXE5CYKHdxPCBkQjRwIBw&amp;url=https://www.linkedin.com/pulse/hp-keep-reinventing-ashish-b&amp;psig=AFQjCNGRcDocQhR1B_bGa2VzqXp1N0VbFA&amp;ust=1483558564582563" TargetMode="External"/><Relationship Id="rId3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jpg"/><Relationship Id="rId23" Type="http://schemas.openxmlformats.org/officeDocument/2006/relationships/image" Target="../media/image25.jpg"/><Relationship Id="rId24" Type="http://schemas.openxmlformats.org/officeDocument/2006/relationships/image" Target="../media/image26.png"/><Relationship Id="rId10" Type="http://schemas.openxmlformats.org/officeDocument/2006/relationships/image" Target="../media/image12.gif"/><Relationship Id="rId11" Type="http://schemas.openxmlformats.org/officeDocument/2006/relationships/image" Target="../media/image13.JPG"/><Relationship Id="rId12" Type="http://schemas.openxmlformats.org/officeDocument/2006/relationships/image" Target="../media/image14.png"/><Relationship Id="rId13" Type="http://schemas.openxmlformats.org/officeDocument/2006/relationships/image" Target="../media/image15.emf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jpg"/><Relationship Id="rId17" Type="http://schemas.openxmlformats.org/officeDocument/2006/relationships/image" Target="../media/image19.jpg"/><Relationship Id="rId18" Type="http://schemas.openxmlformats.org/officeDocument/2006/relationships/image" Target="../media/image20.jpg"/><Relationship Id="rId19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emf"/><Relationship Id="rId8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jpg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Relationship Id="rId3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Relationship Id="rId3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hyperlink" Target="mailto:apolk@fdra.org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2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D-KEEN-Robotic-SHOE-Weave-System-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8" y="-1202250"/>
            <a:ext cx="9296248" cy="59724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4C5-C06E-42B9-A380-75D6DEFB666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52248" y="3943172"/>
            <a:ext cx="9296248" cy="12618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D0D0D"/>
                </a:solidFill>
              </a:rPr>
              <a:t>The Economics of Manufacturing Innovation </a:t>
            </a:r>
          </a:p>
          <a:p>
            <a:pPr algn="ctr"/>
            <a:r>
              <a:rPr lang="en-US" sz="3800" b="1" i="1" dirty="0" smtClean="0">
                <a:solidFill>
                  <a:srgbClr val="0D0D0D"/>
                </a:solidFill>
              </a:rPr>
              <a:t>From Design to Production Line</a:t>
            </a:r>
          </a:p>
        </p:txBody>
      </p:sp>
    </p:spTree>
    <p:extLst>
      <p:ext uri="{BB962C8B-B14F-4D97-AF65-F5344CB8AC3E}">
        <p14:creationId xmlns:p14="http://schemas.microsoft.com/office/powerpoint/2010/main" val="313550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3" y="-35963"/>
            <a:ext cx="9144000" cy="514350"/>
          </a:xfrm>
        </p:spPr>
        <p:txBody>
          <a:bodyPr>
            <a:normAutofit/>
          </a:bodyPr>
          <a:lstStyle/>
          <a:p>
            <a:r>
              <a:rPr lang="en-US" sz="2600" u="sng" dirty="0" smtClean="0"/>
              <a:t>Distribution of 2016 EU Footwear Import Volume</a:t>
            </a:r>
            <a:endParaRPr lang="en-US" sz="2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769084"/>
              </p:ext>
            </p:extLst>
          </p:nvPr>
        </p:nvGraphicFramePr>
        <p:xfrm>
          <a:off x="228600" y="36195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" y="4857756"/>
            <a:ext cx="16979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Source:  Eurostat</a:t>
            </a:r>
            <a:endParaRPr lang="en-US" sz="1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F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7152" y="4629155"/>
            <a:ext cx="1768929" cy="500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491492"/>
              </p:ext>
            </p:extLst>
          </p:nvPr>
        </p:nvGraphicFramePr>
        <p:xfrm>
          <a:off x="152400" y="857251"/>
          <a:ext cx="8763000" cy="373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" y="4857756"/>
            <a:ext cx="16979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Source:  Eurostat</a:t>
            </a:r>
            <a:endParaRPr lang="en-US" sz="1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F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7152" y="4629155"/>
            <a:ext cx="1768929" cy="500903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514350"/>
          </a:xfrm>
        </p:spPr>
        <p:txBody>
          <a:bodyPr>
            <a:noAutofit/>
          </a:bodyPr>
          <a:lstStyle/>
          <a:p>
            <a:r>
              <a:rPr lang="en-US" sz="2600" u="sng" dirty="0" smtClean="0"/>
              <a:t>EU Footwear Import Volumes by Largest Suppliers:  2015 vs. 2016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92" y="-68129"/>
            <a:ext cx="4193708" cy="2034201"/>
          </a:xfrm>
          <a:prstGeom prst="rect">
            <a:avLst/>
          </a:prstGeom>
        </p:spPr>
      </p:pic>
      <p:pic>
        <p:nvPicPr>
          <p:cNvPr id="2" name="Picture 1" descr="CALERES_logo_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59" y="2419803"/>
            <a:ext cx="5751264" cy="2650834"/>
          </a:xfrm>
          <a:prstGeom prst="rect">
            <a:avLst/>
          </a:prstGeom>
        </p:spPr>
      </p:pic>
      <p:pic>
        <p:nvPicPr>
          <p:cNvPr id="3" name="Picture 2" descr="Wolverine Worldwide copy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57" y="1843179"/>
            <a:ext cx="4534737" cy="1174930"/>
          </a:xfrm>
          <a:prstGeom prst="rect">
            <a:avLst/>
          </a:prstGeom>
        </p:spPr>
      </p:pic>
      <p:pic>
        <p:nvPicPr>
          <p:cNvPr id="4" name="Picture 3" descr="NIKE 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96" y="229007"/>
            <a:ext cx="3313553" cy="1301163"/>
          </a:xfrm>
          <a:prstGeom prst="rect">
            <a:avLst/>
          </a:prstGeom>
        </p:spPr>
      </p:pic>
      <p:pic>
        <p:nvPicPr>
          <p:cNvPr id="5" name="Picture 4" descr="Iwvm3Mg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88" y="3739913"/>
            <a:ext cx="1513303" cy="1330727"/>
          </a:xfrm>
          <a:prstGeom prst="rect">
            <a:avLst/>
          </a:prstGeom>
        </p:spPr>
      </p:pic>
      <p:pic>
        <p:nvPicPr>
          <p:cNvPr id="6" name="Picture 5" descr="keenlogof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" y="947249"/>
            <a:ext cx="3277411" cy="3098019"/>
          </a:xfrm>
          <a:prstGeom prst="rect">
            <a:avLst/>
          </a:prstGeom>
        </p:spPr>
      </p:pic>
      <p:pic>
        <p:nvPicPr>
          <p:cNvPr id="8" name="Picture 7" descr="everite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" y="4045266"/>
            <a:ext cx="3608454" cy="10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1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5927138_Large SHOE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44" y="731403"/>
            <a:ext cx="2876830" cy="38510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73889"/>
            <a:ext cx="905031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</a:rPr>
              <a:t>Mass Manufacturing in Asian Factories</a:t>
            </a:r>
          </a:p>
          <a:p>
            <a:pPr marL="742950" indent="-742950">
              <a:buAutoNum type="arabicPeriod"/>
            </a:pPr>
            <a:endParaRPr lang="en-US" sz="2800" b="1" dirty="0">
              <a:solidFill>
                <a:srgbClr val="000000"/>
              </a:solidFill>
            </a:endParaRPr>
          </a:p>
          <a:p>
            <a:pPr marL="742950" indent="-742950"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</a:rPr>
              <a:t>New Manufacturing: 3D &amp; Speed Factories</a:t>
            </a:r>
          </a:p>
          <a:p>
            <a:endParaRPr lang="en-US" sz="2800" b="1" dirty="0" smtClean="0">
              <a:solidFill>
                <a:srgbClr val="000000"/>
              </a:solidFill>
            </a:endParaRPr>
          </a:p>
          <a:p>
            <a:pPr marL="742950" indent="-742950"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</a:rPr>
              <a:t>New Product Design &amp; Development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endParaRPr lang="en-US" sz="2800" b="1" dirty="0" smtClean="0">
              <a:solidFill>
                <a:srgbClr val="000000"/>
              </a:solidFill>
            </a:endParaRPr>
          </a:p>
          <a:p>
            <a:pPr marL="742950" indent="-742950"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</a:rPr>
              <a:t>Issues Impacting Manufacturing Innovation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269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rgbClr val="000000"/>
                </a:solidFill>
              </a:rPr>
              <a:t>What’s Happening? Why? Where are We Headed?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Insights From Leading Footwear Executives And Innovation Leads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0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99170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008"/>
            <a:ext cx="9524720" cy="7534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786112">
            <a:off x="393806" y="-320409"/>
            <a:ext cx="73830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Mass  </a:t>
            </a:r>
          </a:p>
          <a:p>
            <a:r>
              <a:rPr lang="en-US" sz="5400" b="1" dirty="0" smtClean="0">
                <a:solidFill>
                  <a:srgbClr val="FF6600"/>
                </a:solidFill>
              </a:rPr>
              <a:t>Manufacturing</a:t>
            </a:r>
          </a:p>
        </p:txBody>
      </p:sp>
      <p:sp>
        <p:nvSpPr>
          <p:cNvPr id="4" name="TextBox 3"/>
          <p:cNvSpPr txBox="1"/>
          <p:nvPr/>
        </p:nvSpPr>
        <p:spPr>
          <a:xfrm rot="21359352">
            <a:off x="3093519" y="4036068"/>
            <a:ext cx="2684339" cy="62608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>
                <a:gd name="adj" fmla="val 60001"/>
              </a:avLst>
            </a:prstTxWarp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Insights</a:t>
            </a:r>
            <a:endParaRPr lang="en-US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2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Where We are Headed: Advanced Manufacturing Robotics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7" y="781676"/>
            <a:ext cx="7754359" cy="43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8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Advanced Factory Floors Right Now: Auto Stitching 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0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0" y="830205"/>
            <a:ext cx="7116939" cy="4313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Advanced Factory Floors Right Now: </a:t>
            </a:r>
            <a:r>
              <a:rPr lang="en-US" sz="2800" b="1" dirty="0" smtClean="0">
                <a:solidFill>
                  <a:srgbClr val="000000"/>
                </a:solidFill>
              </a:rPr>
              <a:t>Auto/Laser </a:t>
            </a:r>
            <a:r>
              <a:rPr lang="en-US" sz="2800" b="1" dirty="0">
                <a:solidFill>
                  <a:srgbClr val="000000"/>
                </a:solidFill>
              </a:rPr>
              <a:t>Cutting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865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Fac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7" y="834164"/>
            <a:ext cx="6986323" cy="4309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800000"/>
                </a:solidFill>
              </a:rPr>
              <a:t>What Most Factories Look Like Today… Even With Advancements </a:t>
            </a:r>
            <a:endParaRPr lang="en-US" sz="2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4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9875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“Never Underestimate Cheap Labor”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02" y="586691"/>
            <a:ext cx="9063998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</a:rPr>
              <a:t>Actual </a:t>
            </a:r>
            <a:r>
              <a:rPr lang="en-US" sz="3200" b="1" u="sng" dirty="0">
                <a:solidFill>
                  <a:schemeClr val="bg1"/>
                </a:solidFill>
              </a:rPr>
              <a:t>m</a:t>
            </a:r>
            <a:r>
              <a:rPr lang="en-US" sz="3200" b="1" u="sng" dirty="0" smtClean="0">
                <a:solidFill>
                  <a:schemeClr val="bg1"/>
                </a:solidFill>
              </a:rPr>
              <a:t>onthly </a:t>
            </a:r>
            <a:r>
              <a:rPr lang="en-US" sz="3200" b="1" u="sng" dirty="0">
                <a:solidFill>
                  <a:schemeClr val="bg1"/>
                </a:solidFill>
              </a:rPr>
              <a:t>take-</a:t>
            </a:r>
            <a:r>
              <a:rPr lang="en-US" sz="3200" b="1" u="sng" dirty="0" smtClean="0">
                <a:solidFill>
                  <a:schemeClr val="bg1"/>
                </a:solidFill>
              </a:rPr>
              <a:t>home pay </a:t>
            </a:r>
            <a:r>
              <a:rPr lang="en-US" sz="3200" b="1" u="sng" dirty="0">
                <a:solidFill>
                  <a:schemeClr val="bg1"/>
                </a:solidFill>
              </a:rPr>
              <a:t>(average)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770775"/>
              </p:ext>
            </p:extLst>
          </p:nvPr>
        </p:nvGraphicFramePr>
        <p:xfrm>
          <a:off x="660020" y="1206882"/>
          <a:ext cx="7820211" cy="268104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06737"/>
                <a:gridCol w="2606737"/>
                <a:gridCol w="2606737"/>
              </a:tblGrid>
              <a:tr h="565609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Chinese</a:t>
                      </a:r>
                      <a:r>
                        <a:rPr lang="en-US" sz="2400" u="sng" baseline="0" dirty="0" smtClean="0"/>
                        <a:t> City</a:t>
                      </a:r>
                      <a:endParaRPr lang="en-US" sz="2400" u="sng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2016 (in</a:t>
                      </a:r>
                      <a:r>
                        <a:rPr lang="en-US" sz="2400" u="sng" baseline="0" dirty="0" smtClean="0"/>
                        <a:t> RMB)</a:t>
                      </a:r>
                      <a:endParaRPr lang="en-US" sz="2400" u="sng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EURO</a:t>
                      </a:r>
                      <a:endParaRPr lang="en-US" sz="2400" u="sng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6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Dongguan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3,425.23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467.27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4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Putian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3,455.76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471.43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Wenzhou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3,904.13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532.65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702" y="4295279"/>
            <a:ext cx="2501089" cy="6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DRA 2015 Forums 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09542"/>
          </a:xfrm>
          <a:prstGeom prst="rect">
            <a:avLst/>
          </a:prstGeom>
        </p:spPr>
      </p:pic>
      <p:pic>
        <p:nvPicPr>
          <p:cNvPr id="6" name="Picture 5" descr="FDRA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90" y="2934551"/>
            <a:ext cx="6299021" cy="1588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65638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3">
                    <a:lumMod val="75000"/>
                  </a:schemeClr>
                </a:solidFill>
              </a:rPr>
              <a:t>The U.S. Footwear Industry’s Business and Trade Association</a:t>
            </a:r>
            <a:endParaRPr lang="en-US" sz="2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1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713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Exec Insights on the Economics of Mass Automation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96828"/>
            <a:ext cx="912971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Efficiency Issues: </a:t>
            </a:r>
            <a:r>
              <a:rPr lang="en-US" sz="2400" b="1" dirty="0" smtClean="0">
                <a:solidFill>
                  <a:srgbClr val="000000"/>
                </a:solidFill>
              </a:rPr>
              <a:t>Machines/robots have one use on a traditional line and have to be </a:t>
            </a:r>
            <a:r>
              <a:rPr lang="en-US" sz="2400" b="1" u="sng" dirty="0" smtClean="0">
                <a:solidFill>
                  <a:srgbClr val="000000"/>
                </a:solidFill>
              </a:rPr>
              <a:t>reset to function properly for each SKU </a:t>
            </a:r>
            <a:r>
              <a:rPr lang="en-US" sz="2400" b="1" dirty="0" smtClean="0">
                <a:solidFill>
                  <a:srgbClr val="000000"/>
                </a:solidFill>
              </a:rPr>
              <a:t>(size, shape, material, </a:t>
            </a:r>
            <a:r>
              <a:rPr lang="en-US" sz="2400" b="1" dirty="0" err="1" smtClean="0">
                <a:solidFill>
                  <a:srgbClr val="000000"/>
                </a:solidFill>
              </a:rPr>
              <a:t>etc</a:t>
            </a:r>
            <a:r>
              <a:rPr lang="en-US" sz="2400" b="1" dirty="0" smtClean="0">
                <a:solidFill>
                  <a:srgbClr val="000000"/>
                </a:solidFill>
              </a:rPr>
              <a:t>). Maintenance. Some machines make sense at the start of assembly but not the middle of end of the line.</a:t>
            </a:r>
          </a:p>
          <a:p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Training/Skill issues: </a:t>
            </a:r>
            <a:r>
              <a:rPr lang="en-US" sz="2400" b="1" dirty="0" smtClean="0">
                <a:solidFill>
                  <a:srgbClr val="000000"/>
                </a:solidFill>
              </a:rPr>
              <a:t>Workers may not know</a:t>
            </a:r>
          </a:p>
          <a:p>
            <a:r>
              <a:rPr lang="en-US" sz="2400" b="1" u="sng" dirty="0" smtClean="0">
                <a:solidFill>
                  <a:srgbClr val="000000"/>
                </a:solidFill>
              </a:rPr>
              <a:t>how to use machines properly</a:t>
            </a:r>
            <a:r>
              <a:rPr lang="en-US" sz="2400" b="1" dirty="0" smtClean="0">
                <a:solidFill>
                  <a:srgbClr val="000000"/>
                </a:solidFill>
              </a:rPr>
              <a:t>.</a:t>
            </a:r>
          </a:p>
          <a:p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Factory ROI: </a:t>
            </a:r>
            <a:r>
              <a:rPr lang="en-US" sz="2400" b="1" dirty="0" smtClean="0">
                <a:solidFill>
                  <a:srgbClr val="000000"/>
                </a:solidFill>
              </a:rPr>
              <a:t>“why buy a costly machine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when </a:t>
            </a:r>
            <a:r>
              <a:rPr lang="en-US" sz="2400" b="1" u="sng" dirty="0" smtClean="0">
                <a:solidFill>
                  <a:srgbClr val="000000"/>
                </a:solidFill>
              </a:rPr>
              <a:t>I can add people to the problem area</a:t>
            </a:r>
            <a:r>
              <a:rPr lang="en-US" sz="2400" b="1" dirty="0" smtClean="0">
                <a:solidFill>
                  <a:srgbClr val="000000"/>
                </a:solidFill>
              </a:rPr>
              <a:t>?”</a:t>
            </a:r>
          </a:p>
          <a:p>
            <a:endParaRPr lang="en-US" sz="2400" b="1" dirty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Product ROI: </a:t>
            </a:r>
            <a:r>
              <a:rPr lang="en-US" sz="2400" b="1" dirty="0" smtClean="0">
                <a:solidFill>
                  <a:srgbClr val="000000"/>
                </a:solidFill>
              </a:rPr>
              <a:t>High-end </a:t>
            </a:r>
            <a:r>
              <a:rPr lang="en-US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</a:rPr>
              <a:t>thletic </a:t>
            </a:r>
            <a:r>
              <a:rPr lang="en-US" sz="2400" b="1" u="sng" dirty="0" smtClean="0">
                <a:solidFill>
                  <a:srgbClr val="000000"/>
                </a:solidFill>
              </a:rPr>
              <a:t>$</a:t>
            </a:r>
            <a:r>
              <a:rPr lang="en-US" sz="2400" b="1" dirty="0" smtClean="0">
                <a:solidFill>
                  <a:srgbClr val="000000"/>
                </a:solidFill>
              </a:rPr>
              <a:t> v. basic shoes</a:t>
            </a:r>
          </a:p>
          <a:p>
            <a:endParaRPr lang="en-US" sz="1100" b="1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machines not u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33" y="2328518"/>
            <a:ext cx="3075466" cy="28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713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Exec Insights on the Economics of Mass Automation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777" y="696828"/>
            <a:ext cx="90319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Location</a:t>
            </a:r>
            <a:r>
              <a:rPr lang="en-US" sz="2400" b="1" dirty="0">
                <a:solidFill>
                  <a:srgbClr val="FF0000"/>
                </a:solidFill>
              </a:rPr>
              <a:t>, Location, Location: </a:t>
            </a:r>
            <a:r>
              <a:rPr lang="en-US" sz="2400" b="1" dirty="0">
                <a:solidFill>
                  <a:srgbClr val="000000"/>
                </a:solidFill>
              </a:rPr>
              <a:t>Certain manufacturing areas have </a:t>
            </a:r>
            <a:r>
              <a:rPr lang="en-US" sz="2400" b="1" u="sng" dirty="0">
                <a:solidFill>
                  <a:srgbClr val="000000"/>
                </a:solidFill>
              </a:rPr>
              <a:t>wages so low there is no need to automate</a:t>
            </a:r>
            <a:r>
              <a:rPr lang="en-US" sz="2400" b="1" dirty="0">
                <a:solidFill>
                  <a:srgbClr val="000000"/>
                </a:solidFill>
              </a:rPr>
              <a:t>. They can just hire more workers to address assembly bottlenecks. Others see wages rising and need to automate.</a:t>
            </a:r>
          </a:p>
          <a:p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Brands: </a:t>
            </a:r>
            <a:r>
              <a:rPr lang="en-US" sz="2400" b="1" dirty="0">
                <a:solidFill>
                  <a:srgbClr val="000000"/>
                </a:solidFill>
              </a:rPr>
              <a:t>Many factories automating are being helped/pushed to do so by brands.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Ownership/Succession:  </a:t>
            </a:r>
            <a:r>
              <a:rPr lang="en-US" sz="2400" b="1" dirty="0">
                <a:solidFill>
                  <a:srgbClr val="000000"/>
                </a:solidFill>
              </a:rPr>
              <a:t>Chinese owners are looking to automate and may be getting financial support from the state.  Taiwanese investors own many of the major factories – </a:t>
            </a:r>
            <a:r>
              <a:rPr lang="en-US" sz="2400" b="1" u="sng" dirty="0">
                <a:solidFill>
                  <a:srgbClr val="000000"/>
                </a:solidFill>
              </a:rPr>
              <a:t>the factories automating are the ones whose </a:t>
            </a:r>
            <a:r>
              <a:rPr lang="en-US" sz="2400" b="1" u="sng" dirty="0" smtClean="0">
                <a:solidFill>
                  <a:srgbClr val="000000"/>
                </a:solidFill>
              </a:rPr>
              <a:t>children </a:t>
            </a:r>
            <a:r>
              <a:rPr lang="en-US" sz="2400" b="1" u="sng" dirty="0">
                <a:solidFill>
                  <a:srgbClr val="000000"/>
                </a:solidFill>
              </a:rPr>
              <a:t>are taking over from the owners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6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46" y="305121"/>
            <a:ext cx="90567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“Shoe factory automation </a:t>
            </a:r>
            <a:r>
              <a:rPr lang="en-US" sz="2800" b="1" dirty="0">
                <a:solidFill>
                  <a:schemeClr val="bg1"/>
                </a:solidFill>
              </a:rPr>
              <a:t>has different layers.  True Automation will evolve in the fashion, high price zone.  Mass automation is like Henry Ford's assembly line.  It was a semi-automated tool that allowed workers to be more productive.  It needed less people but still needed people.  Today's automation advances in mass will come in </a:t>
            </a:r>
            <a:r>
              <a:rPr lang="en-US" sz="2800" b="1" u="sng" dirty="0">
                <a:solidFill>
                  <a:schemeClr val="bg1"/>
                </a:solidFill>
              </a:rPr>
              <a:t>parts of the assembly line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>
                <a:solidFill>
                  <a:srgbClr val="000000"/>
                </a:solidFill>
              </a:rPr>
              <a:t>Labor will remain cost efficient for awhile.  This slows down people thirst to invest</a:t>
            </a:r>
            <a:r>
              <a:rPr lang="en-US" sz="2800" b="1" dirty="0" smtClean="0">
                <a:solidFill>
                  <a:srgbClr val="000000"/>
                </a:solidFill>
              </a:rPr>
              <a:t>.”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- </a:t>
            </a:r>
            <a:r>
              <a:rPr lang="en-US" sz="2800" dirty="0">
                <a:solidFill>
                  <a:srgbClr val="000000"/>
                </a:solidFill>
              </a:rPr>
              <a:t>Joe </a:t>
            </a:r>
            <a:r>
              <a:rPr lang="en-US" sz="2800" dirty="0" err="1">
                <a:solidFill>
                  <a:srgbClr val="000000"/>
                </a:solidFill>
              </a:rPr>
              <a:t>Passio</a:t>
            </a:r>
            <a:r>
              <a:rPr lang="en-US" sz="2800" dirty="0">
                <a:solidFill>
                  <a:srgbClr val="000000"/>
                </a:solidFill>
              </a:rPr>
              <a:t>, Director, Global Development &amp; Sourcing at Fila</a:t>
            </a:r>
          </a:p>
        </p:txBody>
      </p:sp>
    </p:spTree>
    <p:extLst>
      <p:ext uri="{BB962C8B-B14F-4D97-AF65-F5344CB8AC3E}">
        <p14:creationId xmlns:p14="http://schemas.microsoft.com/office/powerpoint/2010/main" val="9300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 pri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99110"/>
            <a:ext cx="9144000" cy="2800767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Trending!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Where does the manufacturing process end? 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dirty="0" smtClean="0"/>
          </a:p>
          <a:p>
            <a:pPr algn="ctr"/>
            <a:r>
              <a:rPr lang="en-US" sz="2400" dirty="0" smtClean="0"/>
              <a:t>Machines are creating the ability to finish the manufacturing </a:t>
            </a:r>
          </a:p>
          <a:p>
            <a:pPr algn="ctr"/>
            <a:r>
              <a:rPr lang="en-US" sz="2400" dirty="0" smtClean="0"/>
              <a:t>process in stores - allowing customized images on shoes.</a:t>
            </a:r>
          </a:p>
          <a:p>
            <a:pPr algn="ctr"/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960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99170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008"/>
            <a:ext cx="9524720" cy="7534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983463">
            <a:off x="-827" y="66447"/>
            <a:ext cx="74660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4576B5"/>
                </a:solidFill>
              </a:rPr>
              <a:t>3D &amp; “Speed” Factory</a:t>
            </a:r>
          </a:p>
          <a:p>
            <a:r>
              <a:rPr lang="en-US" sz="4600" b="1" dirty="0">
                <a:solidFill>
                  <a:srgbClr val="4576B5"/>
                </a:solidFill>
              </a:rPr>
              <a:t> </a:t>
            </a:r>
            <a:r>
              <a:rPr lang="en-US" sz="4600" b="1" dirty="0" smtClean="0">
                <a:solidFill>
                  <a:srgbClr val="4576B5"/>
                </a:solidFill>
              </a:rPr>
              <a:t>Manufacturing</a:t>
            </a:r>
          </a:p>
        </p:txBody>
      </p:sp>
      <p:sp>
        <p:nvSpPr>
          <p:cNvPr id="4" name="TextBox 3"/>
          <p:cNvSpPr txBox="1"/>
          <p:nvPr/>
        </p:nvSpPr>
        <p:spPr>
          <a:xfrm rot="21359352">
            <a:off x="3093340" y="3989284"/>
            <a:ext cx="2837997" cy="62608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>
                <a:gd name="adj" fmla="val 60000"/>
              </a:avLst>
            </a:prstTxWarp>
            <a:spAutoFit/>
          </a:bodyPr>
          <a:lstStyle/>
          <a:p>
            <a:r>
              <a:rPr lang="en-US" sz="1200" b="1" dirty="0" smtClean="0">
                <a:solidFill>
                  <a:srgbClr val="4576B5"/>
                </a:solidFill>
              </a:rPr>
              <a:t>Insights</a:t>
            </a:r>
            <a:endParaRPr lang="en-US" sz="1200" b="1" dirty="0">
              <a:solidFill>
                <a:srgbClr val="4576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2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44" y="5"/>
            <a:ext cx="3855756" cy="2791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" cy="2715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2581811"/>
            <a:ext cx="4064000" cy="2715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16" y="3049702"/>
            <a:ext cx="4174339" cy="1829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874810">
            <a:off x="351226" y="1987120"/>
            <a:ext cx="876968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Are these actual factories or R&amp;D labs? 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5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44" y="5"/>
            <a:ext cx="3855756" cy="2791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80000" cy="2715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2581811"/>
            <a:ext cx="4064000" cy="2715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16" y="3049702"/>
            <a:ext cx="4174339" cy="1829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874810">
            <a:off x="784284" y="1576346"/>
            <a:ext cx="752874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They are Currently R&amp;D Labs Developing into Regional Factories 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419530"/>
            <a:ext cx="9144000" cy="4887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Economics of these future factories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Yes, it’s the future of customization in the age of Amazon…BUT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416" y="1253619"/>
            <a:ext cx="899658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Capacity and Supply Chains</a:t>
            </a:r>
            <a:r>
              <a:rPr lang="en-US" b="1" dirty="0" smtClean="0">
                <a:solidFill>
                  <a:schemeClr val="bg1"/>
                </a:solidFill>
              </a:rPr>
              <a:t>: high capacity runs are years away based on machines, demand v. cost, workers and </a:t>
            </a:r>
            <a:r>
              <a:rPr lang="en-US" b="1" u="sng" dirty="0" smtClean="0">
                <a:solidFill>
                  <a:schemeClr val="bg1"/>
                </a:solidFill>
              </a:rPr>
              <a:t>supply chains are not yet robust enough to support high capacity. 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Capital &amp; Location: </a:t>
            </a:r>
            <a:r>
              <a:rPr lang="en-US" b="1" dirty="0" smtClean="0">
                <a:solidFill>
                  <a:schemeClr val="bg1"/>
                </a:solidFill>
              </a:rPr>
              <a:t>Every major footwear company is looking to develop regional factories, but it takes a lot of </a:t>
            </a:r>
            <a:r>
              <a:rPr lang="en-US" b="1" u="sng" dirty="0" smtClean="0">
                <a:solidFill>
                  <a:schemeClr val="bg1"/>
                </a:solidFill>
              </a:rPr>
              <a:t>capital and strategic planning </a:t>
            </a:r>
            <a:r>
              <a:rPr lang="en-US" b="1" dirty="0" smtClean="0">
                <a:solidFill>
                  <a:schemeClr val="bg1"/>
                </a:solidFill>
              </a:rPr>
              <a:t>to ensure they are in the right places to deliver on time to consumers – as well as in areas that can attract talent.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Product: </a:t>
            </a:r>
            <a:r>
              <a:rPr lang="en-US" b="1" dirty="0" smtClean="0">
                <a:solidFill>
                  <a:schemeClr val="bg1"/>
                </a:solidFill>
              </a:rPr>
              <a:t>Do consumers want customized fashion shoes? Yes and no. So the economics of consumer demand means </a:t>
            </a:r>
            <a:r>
              <a:rPr lang="en-US" b="1" u="sng" dirty="0" smtClean="0">
                <a:solidFill>
                  <a:schemeClr val="bg1"/>
                </a:solidFill>
              </a:rPr>
              <a:t>these facilities can only be focused on certain materials and products to get proper ROI.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Price: </a:t>
            </a:r>
            <a:r>
              <a:rPr lang="en-US" b="1" dirty="0" smtClean="0">
                <a:solidFill>
                  <a:schemeClr val="bg1"/>
                </a:solidFill>
              </a:rPr>
              <a:t>How do we develop </a:t>
            </a:r>
            <a:r>
              <a:rPr lang="en-US" b="1" u="sng" dirty="0" smtClean="0">
                <a:solidFill>
                  <a:schemeClr val="bg1"/>
                </a:solidFill>
              </a:rPr>
              <a:t>affordable shoes </a:t>
            </a:r>
            <a:r>
              <a:rPr lang="en-US" b="1" dirty="0" smtClean="0">
                <a:solidFill>
                  <a:schemeClr val="bg1"/>
                </a:solidFill>
              </a:rPr>
              <a:t>in these facilities to meet more customers?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"/>
            <a:ext cx="9050421" cy="446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614386"/>
            <a:ext cx="9144000" cy="6386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How do we </a:t>
            </a:r>
            <a:r>
              <a:rPr lang="en-US" sz="2500" b="1" i="1" dirty="0" smtClean="0">
                <a:solidFill>
                  <a:schemeClr val="bg1"/>
                </a:solidFill>
              </a:rPr>
              <a:t>actually</a:t>
            </a:r>
            <a:r>
              <a:rPr lang="en-US" sz="2500" b="1" dirty="0" smtClean="0">
                <a:solidFill>
                  <a:schemeClr val="bg1"/>
                </a:solidFill>
              </a:rPr>
              <a:t> use this technology to commercialize product?</a:t>
            </a:r>
          </a:p>
          <a:p>
            <a:pPr algn="ctr"/>
            <a:r>
              <a:rPr lang="en-US" sz="1050" b="1" dirty="0" smtClean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138" y="381268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Segoe Print" panose="02000600000000000000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t>$130k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0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4483649" cy="5139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3652" y="451704"/>
            <a:ext cx="4660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“why </a:t>
            </a:r>
            <a:r>
              <a:rPr lang="en-US" sz="5400" b="1" dirty="0">
                <a:solidFill>
                  <a:srgbClr val="000000"/>
                </a:solidFill>
              </a:rPr>
              <a:t>3D print something </a:t>
            </a:r>
            <a:endParaRPr lang="en-US" sz="5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5400" b="1" dirty="0">
                <a:solidFill>
                  <a:srgbClr val="000000"/>
                </a:solidFill>
              </a:rPr>
              <a:t>t</a:t>
            </a:r>
            <a:r>
              <a:rPr lang="en-US" sz="5400" b="1" dirty="0" smtClean="0">
                <a:solidFill>
                  <a:srgbClr val="000000"/>
                </a:solidFill>
              </a:rPr>
              <a:t>hat you </a:t>
            </a:r>
            <a:r>
              <a:rPr lang="en-US" sz="5400" b="1" dirty="0">
                <a:solidFill>
                  <a:srgbClr val="000000"/>
                </a:solidFill>
              </a:rPr>
              <a:t>can injection mold</a:t>
            </a:r>
            <a:r>
              <a:rPr lang="en-US" sz="5400" b="1" dirty="0" smtClean="0">
                <a:solidFill>
                  <a:srgbClr val="000000"/>
                </a:solidFill>
              </a:rPr>
              <a:t>?”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6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eckers-outdoor-squarelogo-141271135507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70" y="1365132"/>
            <a:ext cx="1850111" cy="1387584"/>
          </a:xfrm>
          <a:prstGeom prst="rect">
            <a:avLst/>
          </a:prstGeom>
        </p:spPr>
      </p:pic>
      <p:pic>
        <p:nvPicPr>
          <p:cNvPr id="16" name="Picture 15" descr="Converse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206" y="1885687"/>
            <a:ext cx="2346866" cy="1493936"/>
          </a:xfrm>
          <a:prstGeom prst="rect">
            <a:avLst/>
          </a:prstGeom>
        </p:spPr>
      </p:pic>
      <p:pic>
        <p:nvPicPr>
          <p:cNvPr id="14" name="Picture 13" descr="CALERES_logo_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38" y="624275"/>
            <a:ext cx="4106529" cy="1862047"/>
          </a:xfrm>
          <a:prstGeom prst="rect">
            <a:avLst/>
          </a:prstGeom>
        </p:spPr>
      </p:pic>
      <p:pic>
        <p:nvPicPr>
          <p:cNvPr id="5" name="Picture 4" descr="F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0" y="4131186"/>
            <a:ext cx="1626356" cy="902770"/>
          </a:xfrm>
          <a:prstGeom prst="rect">
            <a:avLst/>
          </a:prstGeom>
        </p:spPr>
      </p:pic>
      <p:pic>
        <p:nvPicPr>
          <p:cNvPr id="7" name="Picture 6" descr="Payless logo (158_544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00" y="4611063"/>
            <a:ext cx="2525188" cy="532438"/>
          </a:xfrm>
          <a:prstGeom prst="rect">
            <a:avLst/>
          </a:prstGeom>
        </p:spPr>
      </p:pic>
      <p:pic>
        <p:nvPicPr>
          <p:cNvPr id="9" name="Picture 8" descr="zappos_logo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95" y="4414572"/>
            <a:ext cx="1850110" cy="619384"/>
          </a:xfrm>
          <a:prstGeom prst="rect">
            <a:avLst/>
          </a:prstGeom>
        </p:spPr>
      </p:pic>
      <p:pic>
        <p:nvPicPr>
          <p:cNvPr id="10" name="Picture 9" descr="Wolverine Worldwide copy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39" y="136333"/>
            <a:ext cx="2761822" cy="761096"/>
          </a:xfrm>
          <a:prstGeom prst="rect">
            <a:avLst/>
          </a:prstGeom>
        </p:spPr>
      </p:pic>
      <p:pic>
        <p:nvPicPr>
          <p:cNvPr id="11" name="Picture 10" descr="SKECHERS 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59" y="2379152"/>
            <a:ext cx="2158652" cy="1129677"/>
          </a:xfrm>
          <a:prstGeom prst="rect">
            <a:avLst/>
          </a:prstGeom>
        </p:spPr>
      </p:pic>
      <p:pic>
        <p:nvPicPr>
          <p:cNvPr id="6" name="Picture 5" descr="NIKE 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0" y="136337"/>
            <a:ext cx="1923288" cy="916337"/>
          </a:xfrm>
          <a:prstGeom prst="rect">
            <a:avLst/>
          </a:prstGeom>
        </p:spPr>
      </p:pic>
      <p:pic>
        <p:nvPicPr>
          <p:cNvPr id="13" name="Picture 12" descr="BROOKS_LOGO-2013-Blue-V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46" y="3723219"/>
            <a:ext cx="2249341" cy="661930"/>
          </a:xfrm>
          <a:prstGeom prst="rect">
            <a:avLst/>
          </a:prstGeom>
        </p:spPr>
      </p:pic>
      <p:pic>
        <p:nvPicPr>
          <p:cNvPr id="15" name="Picture 14" descr="dann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00" y="796484"/>
            <a:ext cx="2165739" cy="1042347"/>
          </a:xfrm>
          <a:prstGeom prst="rect">
            <a:avLst/>
          </a:prstGeom>
        </p:spPr>
      </p:pic>
      <p:pic>
        <p:nvPicPr>
          <p:cNvPr id="17" name="Picture 16" descr="HHB_ corp_logotyp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45" y="2012737"/>
            <a:ext cx="2743651" cy="565433"/>
          </a:xfrm>
          <a:prstGeom prst="rect">
            <a:avLst/>
          </a:prstGeom>
        </p:spPr>
      </p:pic>
      <p:pic>
        <p:nvPicPr>
          <p:cNvPr id="22" name="Picture 21" descr="Ecc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56" y="3356182"/>
            <a:ext cx="2373329" cy="1187036"/>
          </a:xfrm>
          <a:prstGeom prst="rect">
            <a:avLst/>
          </a:prstGeom>
        </p:spPr>
      </p:pic>
      <p:pic>
        <p:nvPicPr>
          <p:cNvPr id="23" name="Picture 22" descr="Clarks_logo_logotyp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71" y="1629629"/>
            <a:ext cx="1974395" cy="512115"/>
          </a:xfrm>
          <a:prstGeom prst="rect">
            <a:avLst/>
          </a:prstGeom>
        </p:spPr>
      </p:pic>
      <p:pic>
        <p:nvPicPr>
          <p:cNvPr id="24" name="Picture 23" descr="specifications-logo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57" y="2739471"/>
            <a:ext cx="2645634" cy="741877"/>
          </a:xfrm>
          <a:prstGeom prst="rect">
            <a:avLst/>
          </a:prstGeom>
        </p:spPr>
      </p:pic>
      <p:pic>
        <p:nvPicPr>
          <p:cNvPr id="25" name="Picture 24" descr="phot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0" y="1148729"/>
            <a:ext cx="1185960" cy="889470"/>
          </a:xfrm>
          <a:prstGeom prst="rect">
            <a:avLst/>
          </a:prstGeom>
        </p:spPr>
      </p:pic>
      <p:pic>
        <p:nvPicPr>
          <p:cNvPr id="27" name="Picture 26" descr="Iwvm3MgT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83" y="4306142"/>
            <a:ext cx="735856" cy="808223"/>
          </a:xfrm>
          <a:prstGeom prst="rect">
            <a:avLst/>
          </a:prstGeom>
        </p:spPr>
      </p:pic>
      <p:pic>
        <p:nvPicPr>
          <p:cNvPr id="19" name="Picture 18" descr="Steve-madden-Logo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95" y="2379153"/>
            <a:ext cx="1499195" cy="888286"/>
          </a:xfrm>
          <a:prstGeom prst="rect">
            <a:avLst/>
          </a:prstGeom>
        </p:spPr>
      </p:pic>
      <p:pic>
        <p:nvPicPr>
          <p:cNvPr id="2" name="Picture 1" descr="KEEN_inc_logo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66" y="3508833"/>
            <a:ext cx="1818990" cy="593291"/>
          </a:xfrm>
          <a:prstGeom prst="rect">
            <a:avLst/>
          </a:prstGeom>
        </p:spPr>
      </p:pic>
      <p:pic>
        <p:nvPicPr>
          <p:cNvPr id="3" name="Picture 2" descr="2000px-Target_logo.svg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59" y="75607"/>
            <a:ext cx="1109197" cy="1285634"/>
          </a:xfrm>
          <a:prstGeom prst="rect">
            <a:avLst/>
          </a:prstGeom>
        </p:spPr>
      </p:pic>
      <p:pic>
        <p:nvPicPr>
          <p:cNvPr id="12" name="Picture 11" descr="e-DKQpyd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90" y="4200827"/>
            <a:ext cx="913533" cy="913533"/>
          </a:xfrm>
          <a:prstGeom prst="rect">
            <a:avLst/>
          </a:prstGeom>
        </p:spPr>
      </p:pic>
      <p:pic>
        <p:nvPicPr>
          <p:cNvPr id="20" name="Picture 19" descr="shoe-carnival-logo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27" y="107902"/>
            <a:ext cx="1931232" cy="697819"/>
          </a:xfrm>
          <a:prstGeom prst="rect">
            <a:avLst/>
          </a:prstGeom>
        </p:spPr>
      </p:pic>
      <p:pic>
        <p:nvPicPr>
          <p:cNvPr id="21" name="Picture 20" descr="727-20089cfa8917c3a48285548da71c31ea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3466990"/>
            <a:ext cx="1955659" cy="3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ccb05b84672aafab2f59df304425a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21" y="1724526"/>
            <a:ext cx="4468683" cy="3178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4785895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5895" y="173789"/>
            <a:ext cx="4358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“why </a:t>
            </a:r>
            <a:r>
              <a:rPr lang="en-US" sz="2600" b="1" dirty="0">
                <a:solidFill>
                  <a:srgbClr val="000000"/>
                </a:solidFill>
              </a:rPr>
              <a:t>3D print something </a:t>
            </a:r>
            <a:endParaRPr lang="en-US" sz="2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600" b="1" dirty="0">
                <a:solidFill>
                  <a:srgbClr val="000000"/>
                </a:solidFill>
              </a:rPr>
              <a:t>t</a:t>
            </a:r>
            <a:r>
              <a:rPr lang="en-US" sz="2600" b="1" dirty="0" smtClean="0">
                <a:solidFill>
                  <a:srgbClr val="000000"/>
                </a:solidFill>
              </a:rPr>
              <a:t>hat you </a:t>
            </a:r>
            <a:r>
              <a:rPr lang="en-US" sz="2600" b="1" dirty="0">
                <a:solidFill>
                  <a:srgbClr val="000000"/>
                </a:solidFill>
              </a:rPr>
              <a:t>can injection mold</a:t>
            </a:r>
            <a:r>
              <a:rPr lang="en-US" sz="2600" b="1" dirty="0" smtClean="0">
                <a:solidFill>
                  <a:srgbClr val="000000"/>
                </a:solidFill>
              </a:rPr>
              <a:t>?”</a:t>
            </a:r>
            <a:endParaRPr lang="en-US" sz="2600" b="1" dirty="0">
              <a:solidFill>
                <a:srgbClr val="00000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 rot="735850">
            <a:off x="4522263" y="2768829"/>
            <a:ext cx="4120540" cy="2159332"/>
          </a:xfrm>
          <a:prstGeom prst="donut">
            <a:avLst>
              <a:gd name="adj" fmla="val 376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58724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Are 3D Printed Shoes ACTUALLY Better?</a:t>
            </a:r>
          </a:p>
        </p:txBody>
      </p:sp>
    </p:spTree>
    <p:extLst>
      <p:ext uri="{BB962C8B-B14F-4D97-AF65-F5344CB8AC3E}">
        <p14:creationId xmlns:p14="http://schemas.microsoft.com/office/powerpoint/2010/main" val="170515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94452"/>
            <a:ext cx="914399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It’s cool, but what </a:t>
            </a:r>
            <a:r>
              <a:rPr lang="en-US" sz="4000" b="1" u="sng" dirty="0" smtClean="0">
                <a:solidFill>
                  <a:srgbClr val="632523"/>
                </a:solidFill>
              </a:rPr>
              <a:t>functionality</a:t>
            </a:r>
            <a:r>
              <a:rPr lang="en-US" sz="4000" b="1" dirty="0" smtClean="0">
                <a:solidFill>
                  <a:srgbClr val="632523"/>
                </a:solidFill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problem </a:t>
            </a:r>
            <a:r>
              <a:rPr lang="en-US" sz="4000" b="1" i="1" dirty="0">
                <a:solidFill>
                  <a:srgbClr val="632523"/>
                </a:solidFill>
              </a:rPr>
              <a:t>(size, fit/feel, durability)</a:t>
            </a:r>
          </a:p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are we looking to solve?</a:t>
            </a:r>
          </a:p>
          <a:p>
            <a:pPr algn="ctr"/>
            <a:endParaRPr lang="en-US" sz="4000" b="1" dirty="0">
              <a:solidFill>
                <a:srgbClr val="632523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Does this solve a current manufacturing  challenge? OR are we really just </a:t>
            </a:r>
          </a:p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solving a fashion </a:t>
            </a:r>
            <a:r>
              <a:rPr lang="en-US" sz="4000" b="1" dirty="0">
                <a:solidFill>
                  <a:srgbClr val="632523"/>
                </a:solidFill>
              </a:rPr>
              <a:t>c</a:t>
            </a:r>
            <a:r>
              <a:rPr lang="en-US" sz="4000" b="1" dirty="0" smtClean="0">
                <a:solidFill>
                  <a:srgbClr val="632523"/>
                </a:solidFill>
              </a:rPr>
              <a:t>hallenge?</a:t>
            </a:r>
          </a:p>
          <a:p>
            <a:pPr algn="ctr"/>
            <a:r>
              <a:rPr lang="en-US" sz="4000" b="1" dirty="0" smtClean="0">
                <a:solidFill>
                  <a:srgbClr val="632523"/>
                </a:solidFill>
              </a:rPr>
              <a:t> </a:t>
            </a:r>
          </a:p>
          <a:p>
            <a:pPr algn="ctr"/>
            <a:endParaRPr lang="en-US" sz="3200" b="1" dirty="0">
              <a:solidFill>
                <a:srgbClr val="632523"/>
              </a:solidFill>
            </a:endParaRPr>
          </a:p>
          <a:p>
            <a:r>
              <a:rPr lang="en-US" dirty="0" smtClean="0">
                <a:solidFill>
                  <a:srgbClr val="632523"/>
                </a:solidFill>
              </a:rPr>
              <a:t> </a:t>
            </a:r>
            <a:endParaRPr lang="en-US" dirty="0">
              <a:solidFill>
                <a:srgbClr val="632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oe-illustration.gif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83" y="1674519"/>
            <a:ext cx="6939858" cy="4141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69809"/>
            <a:ext cx="9144000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 smtClean="0"/>
          </a:p>
          <a:p>
            <a:endParaRPr lang="en-US" sz="500" b="1" dirty="0" smtClean="0">
              <a:solidFill>
                <a:srgbClr val="FF0000"/>
              </a:solidFill>
            </a:endParaRPr>
          </a:p>
          <a:p>
            <a:endParaRPr lang="en-US" sz="5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What new challenges does this create in terms of supply chain, chemical compliance? 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What’s a 3D printed shoe cost v. a factory produced shoe? Can we sell these and make money if the cost is over $150?  What’s the CBA? 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How do we hire the right people who understand shoe commercialization AND the technology?  OR how to we re-order our development system to capitalize. 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What about mass retail? “</a:t>
            </a:r>
            <a:r>
              <a:rPr lang="en-US" b="1" dirty="0">
                <a:solidFill>
                  <a:schemeClr val="bg1"/>
                </a:solidFill>
              </a:rPr>
              <a:t>No </a:t>
            </a:r>
            <a:r>
              <a:rPr lang="en-US" b="1" dirty="0" smtClean="0">
                <a:solidFill>
                  <a:schemeClr val="bg1"/>
                </a:solidFill>
              </a:rPr>
              <a:t>economies [for the typical shoe sold at big box stores]…It </a:t>
            </a:r>
            <a:r>
              <a:rPr lang="en-US" b="1" dirty="0">
                <a:solidFill>
                  <a:schemeClr val="bg1"/>
                </a:solidFill>
              </a:rPr>
              <a:t>is slow, expensive and parts aren’t as good. Anything mass produced is a high mark to hit. Imagine flip flops. You can do it but there is no benefit until you want to make every one slightly different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r>
              <a:rPr lang="en-US" b="1" dirty="0" smtClean="0">
                <a:solidFill>
                  <a:srgbClr val="000000"/>
                </a:solidFill>
              </a:rPr>
              <a:t>” 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Does the fashion footwear consumer want 3D printed shoes? Do we want to make those?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This is all about materials - metals </a:t>
            </a:r>
            <a:r>
              <a:rPr lang="en-US" b="1" dirty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plastics </a:t>
            </a:r>
            <a:r>
              <a:rPr lang="en-US" b="1" dirty="0">
                <a:solidFill>
                  <a:srgbClr val="000000"/>
                </a:solidFill>
              </a:rPr>
              <a:t>are getting </a:t>
            </a:r>
            <a:r>
              <a:rPr lang="en-US" b="1" dirty="0" smtClean="0">
                <a:solidFill>
                  <a:srgbClr val="000000"/>
                </a:solidFill>
              </a:rPr>
              <a:t>better. </a:t>
            </a:r>
            <a:r>
              <a:rPr lang="en-US" b="1" dirty="0">
                <a:solidFill>
                  <a:srgbClr val="000000"/>
                </a:solidFill>
              </a:rPr>
              <a:t>Anything foamy for uppers or cushioning is a couple years out</a:t>
            </a:r>
            <a:r>
              <a:rPr lang="en-US" b="1" dirty="0" smtClean="0">
                <a:solidFill>
                  <a:srgbClr val="000000"/>
                </a:solidFill>
              </a:rPr>
              <a:t>. For now you “design around” material challenges.  </a:t>
            </a:r>
            <a:endParaRPr lang="en-US" b="1" dirty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Exec Insights on the Economics of 3D Printing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8174" y="4041914"/>
            <a:ext cx="849243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41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838433"/>
            <a:ext cx="914400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Marketing teams are way </a:t>
            </a:r>
            <a:r>
              <a:rPr lang="en-US" sz="3600" b="1" dirty="0">
                <a:solidFill>
                  <a:srgbClr val="FF0000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ahead of manufacturing </a:t>
            </a:r>
            <a:r>
              <a:rPr lang="en-US" sz="3600" b="1" dirty="0" smtClean="0">
                <a:solidFill>
                  <a:srgbClr val="FF0000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teams on 3D </a:t>
            </a:r>
          </a:p>
          <a:p>
            <a:pPr algn="ctr">
              <a:spcAft>
                <a:spcPts val="600"/>
              </a:spcAft>
            </a:pPr>
            <a:endParaRPr lang="en-US" sz="1100" b="1" dirty="0" smtClean="0">
              <a:solidFill>
                <a:schemeClr val="bg1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algn="ctr"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The </a:t>
            </a:r>
            <a:r>
              <a:rPr lang="en-US" sz="32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quality of product is improving…material development is starting to adapt to fit machine capabilities…designers are starting design </a:t>
            </a:r>
            <a:r>
              <a:rPr lang="en-US" sz="3200" b="1" dirty="0" smtClean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around components </a:t>
            </a:r>
            <a:r>
              <a:rPr lang="en-US" sz="32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that slow down 3D printing.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" y="9261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3D Manufacturing: Where are we in 2017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oe-illustration.gif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060" flipH="1">
            <a:off x="1489102" y="682611"/>
            <a:ext cx="6939858" cy="41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6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" y="913139"/>
            <a:ext cx="914399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Latest and best in class additive manufacturing equipment, like HP Jet </a:t>
            </a:r>
            <a:br>
              <a:rPr lang="en-US" sz="28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Fusion </a:t>
            </a:r>
            <a:r>
              <a:rPr lang="en-US" sz="28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equipment, is intended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for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 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algn="ctr">
              <a:spcAft>
                <a:spcPts val="600"/>
              </a:spcAft>
            </a:pP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short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-run production of 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components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.  </a:t>
            </a:r>
          </a:p>
          <a:p>
            <a:pPr algn="ctr"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marL="514350" indent="-514350" algn="ctr">
              <a:spcAft>
                <a:spcPts val="600"/>
              </a:spcAft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Solve some </a:t>
            </a:r>
            <a:r>
              <a:rPr lang="en-US" sz="2800" b="1" u="sng" dirty="0" smtClean="0">
                <a:solidFill>
                  <a:srgbClr val="953735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production bottlenecks</a:t>
            </a:r>
            <a:r>
              <a:rPr lang="en-US" sz="2800" b="1" dirty="0" smtClean="0">
                <a:solidFill>
                  <a:srgbClr val="953735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 </a:t>
            </a:r>
          </a:p>
          <a:p>
            <a:pPr algn="ctr">
              <a:spcAft>
                <a:spcPts val="600"/>
              </a:spcAft>
            </a:pPr>
            <a:endParaRPr lang="en-US" sz="1600" b="1" dirty="0">
              <a:solidFill>
                <a:srgbClr val="632523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2. and </a:t>
            </a:r>
            <a:r>
              <a:rPr lang="en-US" sz="2800" b="1" dirty="0">
                <a:solidFill>
                  <a:schemeClr val="bg1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give some </a:t>
            </a:r>
            <a:r>
              <a:rPr lang="en-US" sz="2800" b="1" u="sng" dirty="0">
                <a:solidFill>
                  <a:srgbClr val="953735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ability to </a:t>
            </a:r>
            <a:r>
              <a:rPr lang="en-US" sz="2800" b="1" u="sng" dirty="0" smtClean="0">
                <a:solidFill>
                  <a:srgbClr val="953735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customize</a:t>
            </a:r>
            <a:endParaRPr lang="en-US" sz="2800" b="1" dirty="0">
              <a:solidFill>
                <a:srgbClr val="953735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" y="9261"/>
            <a:ext cx="9144000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3D Manufacturing: Where are we in 2017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hoe-illustration.gif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0326" y="1915604"/>
            <a:ext cx="6939858" cy="41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133"/>
            <a:ext cx="9144000" cy="5617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4122" y="-106948"/>
            <a:ext cx="893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3D Components as part of a shoe – not the whole shoe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45186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917556"/>
            <a:ext cx="4216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 blend </a:t>
            </a:r>
            <a:r>
              <a:rPr lang="en-US" sz="3200" b="1" dirty="0">
                <a:solidFill>
                  <a:srgbClr val="000000"/>
                </a:solidFill>
              </a:rPr>
              <a:t>of t</a:t>
            </a:r>
            <a:r>
              <a:rPr lang="en-US" sz="3200" b="1" dirty="0" smtClean="0">
                <a:solidFill>
                  <a:srgbClr val="000000"/>
                </a:solidFill>
              </a:rPr>
              <a:t>raditional 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components with </a:t>
            </a:r>
          </a:p>
          <a:p>
            <a:pPr algn="ctr"/>
            <a:r>
              <a:rPr lang="en-US" sz="3200" b="1" u="sng" dirty="0" smtClean="0">
                <a:solidFill>
                  <a:srgbClr val="FF0000"/>
                </a:solidFill>
              </a:rPr>
              <a:t>A little customization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7-04-04 at 2.3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" y="1050803"/>
            <a:ext cx="2553227" cy="778423"/>
          </a:xfrm>
          <a:prstGeom prst="rect">
            <a:avLst/>
          </a:prstGeom>
        </p:spPr>
      </p:pic>
      <p:pic>
        <p:nvPicPr>
          <p:cNvPr id="4" name="Picture 3" descr="Screen Shot 2017-04-04 at 2.3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72" y="0"/>
            <a:ext cx="4772527" cy="5143500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4216544" y="3475791"/>
            <a:ext cx="2606696" cy="668422"/>
          </a:xfrm>
          <a:prstGeom prst="donut">
            <a:avLst>
              <a:gd name="adj" fmla="val 999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216544" y="219248"/>
            <a:ext cx="2467667" cy="796757"/>
          </a:xfrm>
          <a:prstGeom prst="donut">
            <a:avLst>
              <a:gd name="adj" fmla="val 838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558634" y="2679033"/>
            <a:ext cx="2264609" cy="668422"/>
          </a:xfrm>
          <a:prstGeom prst="donut">
            <a:avLst>
              <a:gd name="adj" fmla="val 999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2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9782" y="771027"/>
            <a:ext cx="2768311" cy="4401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800000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Small 3D labs across the US and EU are making 3D printed custom shoes and they are delivered to your door in 2 days ($$).</a:t>
            </a:r>
            <a:endParaRPr lang="en-US" b="1" u="sng" dirty="0" smtClean="0">
              <a:solidFill>
                <a:srgbClr val="800000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algn="ctr">
              <a:spcAft>
                <a:spcPts val="600"/>
              </a:spcAft>
            </a:pPr>
            <a:endParaRPr lang="en-US" b="1" dirty="0">
              <a:solidFill>
                <a:srgbClr val="800000"/>
              </a:solidFill>
              <a:latin typeface="Arial Black"/>
              <a:ea typeface="Segoe UI Symbol" panose="020B0502040204020203" pitchFamily="34" charset="0"/>
              <a:cs typeface="Arial Black"/>
            </a:endParaRP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rgbClr val="800000"/>
                </a:solidFill>
                <a:latin typeface="Arial Black"/>
                <a:ea typeface="Segoe UI Symbol" panose="020B0502040204020203" pitchFamily="34" charset="0"/>
                <a:cs typeface="Arial Black"/>
              </a:rPr>
              <a:t>BUT! We only see this through current eyes – some major innovation is yet to come to even disrupt 3D printing or 100% improve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3228" y="112524"/>
            <a:ext cx="10626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u="sng" dirty="0" smtClean="0">
                <a:solidFill>
                  <a:srgbClr val="800000"/>
                </a:solidFill>
              </a:rPr>
              <a:t>2030</a:t>
            </a:r>
            <a:endParaRPr lang="en-US" sz="3200" b="1" u="sng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8615" y="160248"/>
            <a:ext cx="21900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accent3">
                    <a:lumMod val="50000"/>
                  </a:schemeClr>
                </a:solidFill>
              </a:rPr>
              <a:t>2025</a:t>
            </a:r>
            <a:endParaRPr lang="en-US" sz="32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4657" y="803809"/>
            <a:ext cx="28845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3D printed</a:t>
            </a:r>
            <a:r>
              <a:rPr lang="en-US" b="1" dirty="0">
                <a:solidFill>
                  <a:srgbClr val="4F6228"/>
                </a:solidFill>
                <a:latin typeface="Arial Black"/>
                <a:cs typeface="Arial Black"/>
              </a:rPr>
              <a:t> </a:t>
            </a:r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materials</a:t>
            </a:r>
            <a:endParaRPr lang="en-US" b="1" dirty="0">
              <a:solidFill>
                <a:srgbClr val="4F6228"/>
              </a:solidFill>
              <a:latin typeface="Arial Black"/>
              <a:cs typeface="Arial Black"/>
            </a:endParaRPr>
          </a:p>
          <a:p>
            <a:pPr algn="ctr"/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and processes matures and spreads industry wide.</a:t>
            </a:r>
            <a:r>
              <a:rPr lang="en-US" b="1" dirty="0">
                <a:solidFill>
                  <a:srgbClr val="4F6228"/>
                </a:solidFill>
                <a:latin typeface="Arial Black"/>
                <a:cs typeface="Arial Black"/>
              </a:rPr>
              <a:t> </a:t>
            </a:r>
            <a:endParaRPr lang="en-US" b="1" dirty="0" smtClean="0">
              <a:solidFill>
                <a:srgbClr val="4F6228"/>
              </a:solidFill>
              <a:latin typeface="Arial Black"/>
              <a:cs typeface="Arial Black"/>
            </a:endParaRPr>
          </a:p>
          <a:p>
            <a:pPr algn="ctr"/>
            <a:endParaRPr lang="en-US" b="1" dirty="0">
              <a:solidFill>
                <a:srgbClr val="4F6228"/>
              </a:solidFill>
              <a:latin typeface="Arial Black"/>
              <a:cs typeface="Arial Black"/>
            </a:endParaRPr>
          </a:p>
          <a:p>
            <a:pPr algn="ctr"/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May</a:t>
            </a:r>
            <a:r>
              <a:rPr lang="en-US" b="1" dirty="0">
                <a:solidFill>
                  <a:srgbClr val="4F6228"/>
                </a:solidFill>
                <a:latin typeface="Arial Black"/>
                <a:cs typeface="Arial Black"/>
              </a:rPr>
              <a:t> </a:t>
            </a:r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allow medium</a:t>
            </a:r>
          </a:p>
          <a:p>
            <a:pPr algn="ctr"/>
            <a:r>
              <a:rPr lang="en-US" b="1" dirty="0">
                <a:solidFill>
                  <a:srgbClr val="4F6228"/>
                </a:solidFill>
                <a:latin typeface="Arial Black"/>
                <a:cs typeface="Arial Black"/>
              </a:rPr>
              <a:t> </a:t>
            </a:r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capacity production</a:t>
            </a:r>
            <a:endParaRPr lang="en-US" b="1" dirty="0">
              <a:solidFill>
                <a:srgbClr val="4F6228"/>
              </a:solidFill>
              <a:latin typeface="Arial Black"/>
              <a:cs typeface="Arial Black"/>
            </a:endParaRPr>
          </a:p>
          <a:p>
            <a:pPr algn="ctr"/>
            <a:r>
              <a:rPr lang="en-US" b="1" dirty="0">
                <a:solidFill>
                  <a:srgbClr val="4F6228"/>
                </a:solidFill>
                <a:latin typeface="Arial Black"/>
                <a:cs typeface="Arial Black"/>
              </a:rPr>
              <a:t>o</a:t>
            </a:r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f whole, decent quality, 3D shoes </a:t>
            </a:r>
          </a:p>
          <a:p>
            <a:pPr algn="ctr"/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($$$).</a:t>
            </a:r>
          </a:p>
          <a:p>
            <a:pPr algn="ctr"/>
            <a:endParaRPr lang="en-US" b="1" dirty="0">
              <a:solidFill>
                <a:srgbClr val="4F6228"/>
              </a:solidFill>
              <a:latin typeface="Arial Black"/>
              <a:cs typeface="Arial Black"/>
            </a:endParaRPr>
          </a:p>
          <a:p>
            <a:pPr algn="ctr"/>
            <a:r>
              <a:rPr lang="en-US" b="1" dirty="0" smtClean="0">
                <a:solidFill>
                  <a:srgbClr val="4F6228"/>
                </a:solidFill>
                <a:latin typeface="Arial Black"/>
                <a:cs typeface="Arial Black"/>
              </a:rPr>
              <a:t>Algorithms and coding start to mature…</a:t>
            </a:r>
            <a:endParaRPr lang="en-US" b="1" dirty="0">
              <a:solidFill>
                <a:srgbClr val="4F6228"/>
              </a:solidFill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540" y="160248"/>
            <a:ext cx="16975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2">
                    <a:lumMod val="75000"/>
                  </a:schemeClr>
                </a:solidFill>
              </a:rPr>
              <a:t>2020</a:t>
            </a:r>
            <a:endParaRPr lang="en-US" sz="3200" b="1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696" y="924921"/>
            <a:ext cx="27705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7375E"/>
                </a:solidFill>
                <a:latin typeface="Arial Black"/>
                <a:cs typeface="Arial Black"/>
              </a:rPr>
              <a:t>Printer quality and user competency provides more custom footwear components for more styles &amp; </a:t>
            </a:r>
          </a:p>
          <a:p>
            <a:pPr algn="ctr"/>
            <a:r>
              <a:rPr lang="en-US" b="1" dirty="0" smtClean="0">
                <a:solidFill>
                  <a:srgbClr val="17375E"/>
                </a:solidFill>
                <a:latin typeface="Arial Black"/>
                <a:cs typeface="Arial Black"/>
              </a:rPr>
              <a:t>better fit.</a:t>
            </a:r>
          </a:p>
          <a:p>
            <a:pPr algn="ctr"/>
            <a:endParaRPr lang="en-US" b="1" dirty="0">
              <a:solidFill>
                <a:srgbClr val="17375E"/>
              </a:solidFill>
              <a:latin typeface="Arial Black"/>
              <a:cs typeface="Arial Black"/>
            </a:endParaRPr>
          </a:p>
          <a:p>
            <a:pPr algn="ctr"/>
            <a:r>
              <a:rPr lang="en-US" b="1" dirty="0" smtClean="0">
                <a:solidFill>
                  <a:srgbClr val="17375E"/>
                </a:solidFill>
                <a:latin typeface="Arial Black"/>
                <a:cs typeface="Arial Black"/>
              </a:rPr>
              <a:t>Athletic advance on material innovation &amp; development and start to run higher capacity 3D printed sneakers ($$$$$).  </a:t>
            </a:r>
            <a:endParaRPr lang="en-US" b="1" dirty="0">
              <a:solidFill>
                <a:srgbClr val="17375E"/>
              </a:solidFill>
              <a:latin typeface="Arial Black"/>
              <a:cs typeface="Arial Black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64069" y="252448"/>
            <a:ext cx="0" cy="4891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04029" y="281181"/>
            <a:ext cx="0" cy="4891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670" y="65192"/>
            <a:ext cx="904033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“3D </a:t>
            </a:r>
            <a:r>
              <a:rPr lang="en-US" sz="5000" b="1" dirty="0">
                <a:solidFill>
                  <a:schemeClr val="bg1"/>
                </a:solidFill>
              </a:rPr>
              <a:t>is coming</a:t>
            </a:r>
            <a:r>
              <a:rPr lang="en-US" sz="5000" b="1" dirty="0" smtClean="0">
                <a:solidFill>
                  <a:schemeClr val="bg1"/>
                </a:solidFill>
              </a:rPr>
              <a:t>…It </a:t>
            </a:r>
            <a:r>
              <a:rPr lang="en-US" sz="5000" b="1" dirty="0">
                <a:solidFill>
                  <a:schemeClr val="bg1"/>
                </a:solidFill>
              </a:rPr>
              <a:t>is coming in trivial ways, foolish ways as well as compelling ways. </a:t>
            </a:r>
            <a:r>
              <a:rPr lang="en-US" sz="5000" b="1" u="sng" dirty="0" smtClean="0">
                <a:solidFill>
                  <a:schemeClr val="accent2">
                    <a:lumMod val="75000"/>
                  </a:schemeClr>
                </a:solidFill>
              </a:rPr>
              <a:t>It </a:t>
            </a:r>
            <a:r>
              <a:rPr lang="en-US" sz="5000" b="1" u="sng" dirty="0">
                <a:solidFill>
                  <a:schemeClr val="accent2">
                    <a:lumMod val="75000"/>
                  </a:schemeClr>
                </a:solidFill>
              </a:rPr>
              <a:t>is only the first chapter and the big innovations are yet to </a:t>
            </a:r>
            <a:r>
              <a:rPr lang="en-US" sz="5000" b="1" u="sng" dirty="0" smtClean="0">
                <a:solidFill>
                  <a:schemeClr val="accent2">
                    <a:lumMod val="75000"/>
                  </a:schemeClr>
                </a:solidFill>
              </a:rPr>
              <a:t>come</a:t>
            </a:r>
            <a:r>
              <a:rPr lang="en-US" sz="5000" b="1" dirty="0" smtClean="0">
                <a:solidFill>
                  <a:srgbClr val="000000"/>
                </a:solidFill>
              </a:rPr>
              <a:t>.”</a:t>
            </a:r>
          </a:p>
          <a:p>
            <a:pPr algn="ctr"/>
            <a:endParaRPr lang="en-US" sz="3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- Chris </a:t>
            </a:r>
            <a:r>
              <a:rPr lang="en-US" sz="3200" b="1" dirty="0" err="1">
                <a:solidFill>
                  <a:srgbClr val="000000"/>
                </a:solidFill>
              </a:rPr>
              <a:t>Hillyer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smtClean="0">
                <a:solidFill>
                  <a:srgbClr val="000000"/>
                </a:solidFill>
              </a:rPr>
              <a:t>Innovation Lead, </a:t>
            </a:r>
            <a:r>
              <a:rPr lang="en-US" sz="3200" b="1" dirty="0" err="1" smtClean="0">
                <a:solidFill>
                  <a:srgbClr val="000000"/>
                </a:solidFill>
              </a:rPr>
              <a:t>Deckers</a:t>
            </a:r>
            <a:r>
              <a:rPr lang="en-US" sz="3200" b="1" dirty="0" smtClean="0">
                <a:solidFill>
                  <a:srgbClr val="000000"/>
                </a:solidFill>
              </a:rPr>
              <a:t> Brands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3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99170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008"/>
            <a:ext cx="9524720" cy="7534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786112">
            <a:off x="393806" y="-320409"/>
            <a:ext cx="73830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EE5754"/>
                </a:solidFill>
              </a:rPr>
              <a:t>Design &amp;</a:t>
            </a:r>
          </a:p>
          <a:p>
            <a:r>
              <a:rPr lang="en-US" sz="5400" b="1" dirty="0" smtClean="0">
                <a:solidFill>
                  <a:srgbClr val="FA655F"/>
                </a:solidFill>
              </a:rPr>
              <a:t>Development</a:t>
            </a:r>
          </a:p>
        </p:txBody>
      </p:sp>
      <p:sp>
        <p:nvSpPr>
          <p:cNvPr id="4" name="TextBox 3"/>
          <p:cNvSpPr txBox="1"/>
          <p:nvPr/>
        </p:nvSpPr>
        <p:spPr>
          <a:xfrm rot="21359352">
            <a:off x="3093423" y="3991902"/>
            <a:ext cx="2763103" cy="62608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>
                <a:gd name="adj" fmla="val 73042"/>
              </a:avLst>
            </a:prstTxWarp>
            <a:spAutoFit/>
          </a:bodyPr>
          <a:lstStyle/>
          <a:p>
            <a:r>
              <a:rPr lang="en-US" sz="1400" b="1" dirty="0" smtClean="0">
                <a:solidFill>
                  <a:srgbClr val="EE5754"/>
                </a:solidFill>
              </a:rPr>
              <a:t>Insights</a:t>
            </a:r>
            <a:endParaRPr lang="en-US" sz="1400" b="1" dirty="0">
              <a:solidFill>
                <a:srgbClr val="EE57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577323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4C5-C06E-42B9-A380-75D6DEFB66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FDRAlogo wide ar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85" y="4290822"/>
            <a:ext cx="3063219" cy="8526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066" y="1816106"/>
            <a:ext cx="6167450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The Footwear Industry’s Voice in Washington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12" y="2336805"/>
            <a:ext cx="3860799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Fighting Tariffs on Footwear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611" y="4381500"/>
            <a:ext cx="347133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11% Average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00289" y="2872970"/>
            <a:ext cx="1485850" cy="117250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19040" y="334666"/>
            <a:ext cx="1686671" cy="19431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55268" y="2488703"/>
            <a:ext cx="1337734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48%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8001" y="88907"/>
            <a:ext cx="2336800" cy="10156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67.5%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705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5368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“It takes just 26 minutes to make a shoe…The rest is </a:t>
            </a:r>
          </a:p>
          <a:p>
            <a:pPr algn="ctr"/>
            <a:r>
              <a:rPr lang="en-US" sz="8000" b="1" i="1" dirty="0" smtClean="0">
                <a:solidFill>
                  <a:srgbClr val="800000"/>
                </a:solidFill>
              </a:rPr>
              <a:t>planning &amp; development</a:t>
            </a:r>
            <a:r>
              <a:rPr lang="en-US" sz="8000" i="1" dirty="0" smtClean="0">
                <a:solidFill>
                  <a:schemeClr val="bg1"/>
                </a:solidFill>
              </a:rPr>
              <a:t>”</a:t>
            </a:r>
            <a:endParaRPr lang="en-US" sz="8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6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Designing Touches Out of Production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 rot="19821647">
            <a:off x="2110667" y="1275849"/>
            <a:ext cx="3533946" cy="1852708"/>
          </a:xfrm>
          <a:prstGeom prst="donut">
            <a:avLst>
              <a:gd name="adj" fmla="val 509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339" y="843176"/>
            <a:ext cx="5740068" cy="393066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0122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05" y="291860"/>
            <a:ext cx="7490589" cy="5061978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 rot="682991">
            <a:off x="3486569" y="2150381"/>
            <a:ext cx="3328003" cy="1520139"/>
          </a:xfrm>
          <a:prstGeom prst="donut">
            <a:avLst>
              <a:gd name="adj" fmla="val 509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1592" y="737013"/>
            <a:ext cx="36173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>
                <a:solidFill>
                  <a:schemeClr val="bg1"/>
                </a:solidFill>
              </a:rPr>
              <a:t>3D shoes that can be mass produced because they </a:t>
            </a:r>
          </a:p>
          <a:p>
            <a:pPr algn="r"/>
            <a:r>
              <a:rPr lang="en-US" sz="2400" b="1" i="1" dirty="0" smtClean="0">
                <a:solidFill>
                  <a:schemeClr val="bg1"/>
                </a:solidFill>
              </a:rPr>
              <a:t>Redesigned the eyelet</a:t>
            </a:r>
            <a:r>
              <a:rPr lang="en-US" sz="2000" b="1" i="1" dirty="0" smtClean="0">
                <a:solidFill>
                  <a:schemeClr val="bg1"/>
                </a:solidFill>
              </a:rPr>
              <a:t>s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Designing Touches Out of Production 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58" y="1065566"/>
            <a:ext cx="904194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chemeClr val="bg1"/>
                </a:solidFill>
              </a:rPr>
              <a:t>Developing a multiuser PLM system &amp; process where GLOBAL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designers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materials teams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commercialization and production teams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compliance personnel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customs personnel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and even sales teams 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chemeClr val="bg1"/>
                </a:solidFill>
              </a:rPr>
              <a:t>can get line of sight into, and give input on, samples as they </a:t>
            </a:r>
          </a:p>
          <a:p>
            <a:r>
              <a:rPr lang="en-US" sz="2200" b="1" dirty="0" smtClean="0">
                <a:solidFill>
                  <a:schemeClr val="bg1"/>
                </a:solidFill>
              </a:rPr>
              <a:t>go through the development process. 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C0504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9144000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Footwear Companies Continue to Move to </a:t>
            </a: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</a:rPr>
              <a:t>TOTAL DEVELOPMENT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30 at 4.1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RC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"/>
            <a:ext cx="2403111" cy="83323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/>
          <p:cNvSpPr txBox="1"/>
          <p:nvPr/>
        </p:nvSpPr>
        <p:spPr>
          <a:xfrm>
            <a:off x="5229599" y="-12589"/>
            <a:ext cx="1842808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Clarity on:</a:t>
            </a:r>
          </a:p>
          <a:p>
            <a:pPr algn="ctr"/>
            <a:r>
              <a:rPr lang="en-US" sz="2400" b="1" i="1" dirty="0">
                <a:solidFill>
                  <a:srgbClr val="953735"/>
                </a:solidFill>
              </a:rPr>
              <a:t>M</a:t>
            </a:r>
            <a:r>
              <a:rPr lang="en-US" sz="2400" b="1" i="1" dirty="0" smtClean="0">
                <a:solidFill>
                  <a:srgbClr val="953735"/>
                </a:solidFill>
              </a:rPr>
              <a:t>aterials</a:t>
            </a:r>
          </a:p>
          <a:p>
            <a:pPr algn="ctr"/>
            <a:r>
              <a:rPr lang="en-US" sz="2400" b="1" i="1" dirty="0" smtClean="0">
                <a:solidFill>
                  <a:srgbClr val="953735"/>
                </a:solidFill>
              </a:rPr>
              <a:t>Components</a:t>
            </a:r>
          </a:p>
          <a:p>
            <a:pPr algn="ctr"/>
            <a:r>
              <a:rPr lang="en-US" sz="2400" b="1" i="1" dirty="0" smtClean="0">
                <a:solidFill>
                  <a:srgbClr val="953735"/>
                </a:solidFill>
              </a:rPr>
              <a:t>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651057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Exec Insights on the Economics of 3D Design &amp; Sample Printing</a:t>
            </a:r>
          </a:p>
        </p:txBody>
      </p:sp>
    </p:spTree>
    <p:extLst>
      <p:ext uri="{BB962C8B-B14F-4D97-AF65-F5344CB8AC3E}">
        <p14:creationId xmlns:p14="http://schemas.microsoft.com/office/powerpoint/2010/main" val="1990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30 at 4.1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08"/>
            <a:ext cx="9144000" cy="450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947" y="4068564"/>
            <a:ext cx="3703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2-4 days to develop</a:t>
            </a:r>
          </a:p>
          <a:p>
            <a:pPr algn="ctr"/>
            <a:endParaRPr lang="en-US" b="1" dirty="0"/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$300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7895" y="4092132"/>
            <a:ext cx="3703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12-24 weeks to develop </a:t>
            </a:r>
          </a:p>
          <a:p>
            <a:pPr algn="ctr"/>
            <a:endParaRPr lang="en-US" b="1" dirty="0"/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$2,000+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RC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15" y="4531900"/>
            <a:ext cx="2058737" cy="713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Exec Insights on the Economics of 3D Design &amp; Sample Printing</a:t>
            </a:r>
          </a:p>
        </p:txBody>
      </p:sp>
    </p:spTree>
    <p:extLst>
      <p:ext uri="{BB962C8B-B14F-4D97-AF65-F5344CB8AC3E}">
        <p14:creationId xmlns:p14="http://schemas.microsoft.com/office/powerpoint/2010/main" val="46951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97" y="619184"/>
            <a:ext cx="887672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Time-to-Market: </a:t>
            </a:r>
            <a:r>
              <a:rPr lang="en-US" sz="1600" b="1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3D design &amp; printing </a:t>
            </a:r>
            <a:r>
              <a:rPr lang="en-US" sz="16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allows ideas to develop faster! </a:t>
            </a:r>
            <a:r>
              <a:rPr lang="en-US" sz="1600" b="1" u="sng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3D </a:t>
            </a:r>
            <a:r>
              <a:rPr lang="en-US" sz="1600" b="1" u="sng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print a concept the same or next day</a:t>
            </a:r>
            <a:r>
              <a:rPr lang="en-US" sz="16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it was designed shrinks </a:t>
            </a:r>
            <a:r>
              <a:rPr lang="en-US" sz="1600" b="1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brands process </a:t>
            </a:r>
            <a:r>
              <a:rPr lang="en-US" sz="16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from months/weeks to days/hours, helping b</a:t>
            </a:r>
            <a:r>
              <a:rPr lang="en-US" sz="1600" b="1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rands </a:t>
            </a:r>
            <a:r>
              <a:rPr lang="en-US" sz="1600" b="1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stay competitive.</a:t>
            </a:r>
          </a:p>
          <a:p>
            <a:endParaRPr lang="en-US" sz="1100" b="1" dirty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Mitigate Risk: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Being 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able to verify a design before investing in an expensive molding tool is worth its weight in 3D printed material, and then some.  </a:t>
            </a:r>
            <a:r>
              <a:rPr lang="en-US" sz="1600" b="1" u="sng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It is far cheaper to 3D print a test prototype then to redesign or alter an existing mold</a:t>
            </a:r>
            <a:r>
              <a:rPr lang="en-US" sz="1600" b="1" u="sng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</a:t>
            </a:r>
            <a:r>
              <a:rPr lang="en-US" sz="1600" b="1" u="sng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Being able to show a design to sales teams for input means developing shoes that sell.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Compliance and customs teams can also provide input BEFORE production.</a:t>
            </a:r>
            <a:endParaRPr lang="en-US" sz="1600" b="1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endParaRPr lang="en-US" sz="1100" b="1" dirty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Fail Fast &amp; Cheap: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Test 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ideas quickly and discover what doesn’t work to accelerate solution discovery.  </a:t>
            </a:r>
            <a:r>
              <a:rPr lang="en-US" sz="1600" b="1" u="sng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3D printing allows product Designers and Developers to make breakthroughs at relatively inexpensive early stage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, leading to better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products.</a:t>
            </a:r>
          </a:p>
          <a:p>
            <a:endParaRPr lang="en-US" sz="1100" b="1" dirty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Personalize: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Standard 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mass-production means all parts come out of the same 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mold.  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With Additive Manufacture, </a:t>
            </a:r>
            <a:r>
              <a:rPr lang="en-US" sz="1600" b="1" u="sng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personalized and customized parts can uniquely fit specific needs</a:t>
            </a:r>
            <a:r>
              <a:rPr lang="en-US" sz="1600" b="1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, allowing custom fits in the footwear industry and setting products apart in fashion and performance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 </a:t>
            </a:r>
            <a:r>
              <a:rPr lang="en-US" sz="1600" b="1" u="sng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3D </a:t>
            </a:r>
            <a:r>
              <a:rPr lang="en-US" sz="1600" b="1" u="sng" dirty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design means consumers can design their own </a:t>
            </a:r>
            <a:r>
              <a:rPr lang="en-US" sz="1600" b="1" u="sng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shoe</a:t>
            </a:r>
            <a:r>
              <a:rPr lang="en-US" sz="1600" b="1" dirty="0" smtClean="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 </a:t>
            </a:r>
            <a:endParaRPr lang="en-US" sz="1600" b="1" dirty="0">
              <a:solidFill>
                <a:srgbClr val="000000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00"/>
                </a:solidFill>
              </a:rPr>
              <a:t>Exec Insights on the Economics of 3D Design &amp; Sample Printing</a:t>
            </a:r>
          </a:p>
        </p:txBody>
      </p:sp>
    </p:spTree>
    <p:extLst>
      <p:ext uri="{BB962C8B-B14F-4D97-AF65-F5344CB8AC3E}">
        <p14:creationId xmlns:p14="http://schemas.microsoft.com/office/powerpoint/2010/main" val="345924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99170_HiRes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008"/>
            <a:ext cx="9524720" cy="7534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786112">
            <a:off x="210363" y="61125"/>
            <a:ext cx="77035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DC47DC"/>
                </a:solidFill>
              </a:rPr>
              <a:t>Issues Impacting Manufacturing</a:t>
            </a:r>
          </a:p>
        </p:txBody>
      </p:sp>
      <p:sp>
        <p:nvSpPr>
          <p:cNvPr id="4" name="TextBox 3"/>
          <p:cNvSpPr txBox="1"/>
          <p:nvPr/>
        </p:nvSpPr>
        <p:spPr>
          <a:xfrm rot="21359352">
            <a:off x="3069933" y="3981390"/>
            <a:ext cx="3109938" cy="62608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>
                <a:gd name="adj" fmla="val 60000"/>
              </a:avLst>
            </a:prstTxWarp>
            <a:spAutoFit/>
          </a:bodyPr>
          <a:lstStyle/>
          <a:p>
            <a:r>
              <a:rPr lang="en-US" sz="1400" b="1" dirty="0" smtClean="0">
                <a:solidFill>
                  <a:srgbClr val="DC47DC"/>
                </a:solidFill>
              </a:rPr>
              <a:t>Advancements</a:t>
            </a:r>
            <a:endParaRPr lang="en-US" sz="1400" b="1" dirty="0">
              <a:solidFill>
                <a:srgbClr val="DC47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4C5-C06E-42B9-A380-75D6DEFB666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Picture 2" descr="footwear tariff pic children sho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7654255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6695" y="578279"/>
            <a:ext cx="177759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2016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$2.8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Billion Dollar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Duty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Bill</a:t>
            </a:r>
          </a:p>
        </p:txBody>
      </p:sp>
    </p:spTree>
    <p:extLst>
      <p:ext uri="{BB962C8B-B14F-4D97-AF65-F5344CB8AC3E}">
        <p14:creationId xmlns:p14="http://schemas.microsoft.com/office/powerpoint/2010/main" val="284448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3" y="-120141"/>
            <a:ext cx="7981350" cy="47238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43561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Nationalism = Trade Barriers </a:t>
            </a:r>
          </a:p>
        </p:txBody>
      </p:sp>
      <p:pic>
        <p:nvPicPr>
          <p:cNvPr id="4" name="Picture 3" descr="hair_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56" y="224104"/>
            <a:ext cx="3399233" cy="31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9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4C5-C06E-42B9-A380-75D6DEFB66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" y="3820611"/>
            <a:ext cx="51387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Materials and Product Safety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4500" y="3403311"/>
            <a:ext cx="32624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Social Compliance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953" y="4558724"/>
            <a:ext cx="80750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9900"/>
                </a:solidFill>
              </a:rPr>
              <a:t>Production: Development and Global Sourcing</a:t>
            </a:r>
            <a:endParaRPr lang="en-US" sz="3200" b="1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4235" y="84044"/>
            <a:ext cx="5484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0090"/>
                </a:solidFill>
              </a:rPr>
              <a:t>Design: Customs Classifications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8" name="Picture 7" descr="FDRAlogointeltoac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" y="1743704"/>
            <a:ext cx="8652263" cy="1739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50933" y="2415498"/>
            <a:ext cx="3606800" cy="6885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22664" y="1306482"/>
            <a:ext cx="40350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Supply Chain &amp; Import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825500"/>
            <a:ext cx="3937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Retail Data &amp; Analysis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257175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571750"/>
            <a:ext cx="257175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3" y="2571750"/>
            <a:ext cx="257175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571750"/>
            <a:ext cx="257175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0"/>
            <a:ext cx="2571750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3" y="0"/>
            <a:ext cx="257175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48589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Machines &amp; Materials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4-06 at 1.4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9137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5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e-in show 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918"/>
            <a:ext cx="9144000" cy="3000587"/>
          </a:xfrm>
          <a:prstGeom prst="rect">
            <a:avLst/>
          </a:prstGeom>
        </p:spPr>
      </p:pic>
      <p:pic>
        <p:nvPicPr>
          <p:cNvPr id="4" name="Picture 3" descr="FDRAlogo wide a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203921"/>
            <a:ext cx="5624476" cy="1719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923" y="203921"/>
            <a:ext cx="33040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Andy Polk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apolk@fdra.org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e-in show 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005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2468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New 30 min. episodes every Monday</a:t>
            </a:r>
            <a:endParaRPr lang="en-US" b="1" dirty="0">
              <a:solidFill>
                <a:srgbClr val="C0504D"/>
              </a:solidFill>
            </a:endParaRPr>
          </a:p>
          <a:p>
            <a:pPr algn="ctr"/>
            <a:endParaRPr lang="en-US" sz="1200" b="1" i="1" dirty="0" smtClean="0">
              <a:solidFill>
                <a:srgbClr val="C0504D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Industry Execs and Professionals discussing trends </a:t>
            </a:r>
          </a:p>
          <a:p>
            <a:pPr algn="ctr"/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and hot topics from design to production to retail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oesiStock_000013762089X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2545"/>
            <a:ext cx="9144000" cy="55360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4C5-C06E-42B9-A380-75D6DEFB666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58645" y="1477658"/>
            <a:ext cx="4836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err="1" smtClean="0">
                <a:solidFill>
                  <a:srgbClr val="000000"/>
                </a:solidFill>
                <a:latin typeface="Arial"/>
                <a:cs typeface="Arial"/>
              </a:rPr>
              <a:t>FootWhere</a:t>
            </a:r>
            <a:r>
              <a:rPr lang="en-US" sz="6000" b="1" dirty="0" smtClean="0">
                <a:solidFill>
                  <a:srgbClr val="000000"/>
                </a:solidFill>
                <a:latin typeface="Arial"/>
                <a:cs typeface="Arial"/>
              </a:rPr>
              <a:t>? </a:t>
            </a:r>
            <a:endParaRPr lang="en-US" sz="6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009" y="2667007"/>
            <a:ext cx="5149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>Footwear Sourcing</a:t>
            </a:r>
          </a:p>
          <a:p>
            <a:pPr algn="ctr"/>
            <a:r>
              <a:rPr lang="en-US" sz="4000" b="1" i="1" dirty="0" smtClean="0">
                <a:solidFill>
                  <a:schemeClr val="accent3">
                    <a:lumMod val="50000"/>
                  </a:schemeClr>
                </a:solidFill>
              </a:rPr>
              <a:t>By the Numbers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514350"/>
          </a:xfrm>
        </p:spPr>
        <p:txBody>
          <a:bodyPr>
            <a:normAutofit fontScale="90000"/>
          </a:bodyPr>
          <a:lstStyle/>
          <a:p>
            <a:r>
              <a:rPr lang="en-US" sz="2600" u="sng" dirty="0" smtClean="0"/>
              <a:t>2016 U.S. Footwear Import Volume: </a:t>
            </a:r>
            <a:r>
              <a:rPr lang="en-US" sz="2800" u="sng" dirty="0" smtClean="0"/>
              <a:t>2.35 </a:t>
            </a:r>
            <a:r>
              <a:rPr lang="en-US" sz="2800" u="sng" dirty="0"/>
              <a:t>Billion </a:t>
            </a:r>
            <a:r>
              <a:rPr lang="en-US" sz="2800" u="sng" dirty="0" smtClean="0"/>
              <a:t>Pairs</a:t>
            </a:r>
            <a:br>
              <a:rPr lang="en-US" sz="2800" u="sng" dirty="0" smtClean="0"/>
            </a:br>
            <a:endParaRPr lang="en-US" sz="2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421995"/>
              </p:ext>
            </p:extLst>
          </p:nvPr>
        </p:nvGraphicFramePr>
        <p:xfrm>
          <a:off x="-838200" y="285750"/>
          <a:ext cx="11049000" cy="493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857756"/>
            <a:ext cx="14670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Source:  USITC</a:t>
            </a:r>
            <a:endParaRPr lang="en-US" sz="1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FD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5152" y="4552955"/>
            <a:ext cx="2190929" cy="577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22409"/>
              </p:ext>
            </p:extLst>
          </p:nvPr>
        </p:nvGraphicFramePr>
        <p:xfrm>
          <a:off x="152400" y="857251"/>
          <a:ext cx="8763000" cy="373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857756"/>
            <a:ext cx="14670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700" dirty="0" smtClean="0">
                <a:solidFill>
                  <a:prstClr val="black"/>
                </a:solidFill>
                <a:latin typeface="Calibri"/>
              </a:rPr>
              <a:t>Source:  USITC</a:t>
            </a:r>
            <a:endParaRPr lang="en-US" sz="1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2" descr="F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7152" y="4629155"/>
            <a:ext cx="1768929" cy="500903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514350"/>
          </a:xfrm>
        </p:spPr>
        <p:txBody>
          <a:bodyPr>
            <a:noAutofit/>
          </a:bodyPr>
          <a:lstStyle/>
          <a:p>
            <a:r>
              <a:rPr lang="en-US" sz="2600" u="sng" dirty="0" smtClean="0"/>
              <a:t>U.S. Footwear Import Volumes by Largest Suppliers:  2015 vs. 2016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2669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FFFF"/>
                </a:solidFill>
                <a:latin typeface="Calibri"/>
              </a:rPr>
              <a:t>73%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28765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15%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13521</TotalTime>
  <Words>1718</Words>
  <Application>Microsoft Macintosh PowerPoint</Application>
  <PresentationFormat>On-screen Show (16:9)</PresentationFormat>
  <Paragraphs>256</Paragraphs>
  <Slides>52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2016 U.S. Footwear Import Volume: 2.35 Billion Pairs </vt:lpstr>
      <vt:lpstr>U.S. Footwear Import Volumes by Largest Suppliers:  2015 vs. 2016</vt:lpstr>
      <vt:lpstr>Distribution of 2016 EU Footwear Import Volume</vt:lpstr>
      <vt:lpstr>EU Footwear Import Volumes by Largest Suppliers:  2015 vs.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FDRA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Andy Polk</dc:creator>
  <cp:keywords/>
  <dc:description/>
  <cp:lastModifiedBy>Andy Polk</cp:lastModifiedBy>
  <cp:revision>134</cp:revision>
  <dcterms:created xsi:type="dcterms:W3CDTF">2017-03-15T17:28:03Z</dcterms:created>
  <dcterms:modified xsi:type="dcterms:W3CDTF">2017-04-24T14:41:24Z</dcterms:modified>
  <cp:category/>
</cp:coreProperties>
</file>